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notesSlides/notesSlide48.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notesSlides/notesSlide46.xml" ContentType="application/vnd.openxmlformats-officedocument.presentationml.notesSlide+xml"/>
  <Override PartName="/ppt/notesSlides/notesSlide55.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ppt/notesSlides/notesSlide53.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notesSlides/notesSlide51.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Override PartName="/ppt/notesSlides/notesSlide1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57"/>
  </p:notesMasterIdLst>
  <p:sldIdLst>
    <p:sldId id="256" r:id="rId2"/>
    <p:sldId id="320" r:id="rId3"/>
    <p:sldId id="313" r:id="rId4"/>
    <p:sldId id="308" r:id="rId5"/>
    <p:sldId id="330" r:id="rId6"/>
    <p:sldId id="331" r:id="rId7"/>
    <p:sldId id="323" r:id="rId8"/>
    <p:sldId id="333" r:id="rId9"/>
    <p:sldId id="372" r:id="rId10"/>
    <p:sldId id="464" r:id="rId11"/>
    <p:sldId id="373" r:id="rId12"/>
    <p:sldId id="312" r:id="rId13"/>
    <p:sldId id="466" r:id="rId14"/>
    <p:sldId id="467" r:id="rId15"/>
    <p:sldId id="468" r:id="rId16"/>
    <p:sldId id="469" r:id="rId17"/>
    <p:sldId id="364" r:id="rId18"/>
    <p:sldId id="470" r:id="rId19"/>
    <p:sldId id="471" r:id="rId20"/>
    <p:sldId id="318" r:id="rId21"/>
    <p:sldId id="317" r:id="rId22"/>
    <p:sldId id="374" r:id="rId23"/>
    <p:sldId id="375" r:id="rId24"/>
    <p:sldId id="376" r:id="rId25"/>
    <p:sldId id="459" r:id="rId26"/>
    <p:sldId id="461" r:id="rId27"/>
    <p:sldId id="460" r:id="rId28"/>
    <p:sldId id="321" r:id="rId29"/>
    <p:sldId id="448" r:id="rId30"/>
    <p:sldId id="450" r:id="rId31"/>
    <p:sldId id="438" r:id="rId32"/>
    <p:sldId id="451" r:id="rId33"/>
    <p:sldId id="452" r:id="rId34"/>
    <p:sldId id="439" r:id="rId35"/>
    <p:sldId id="440" r:id="rId36"/>
    <p:sldId id="441" r:id="rId37"/>
    <p:sldId id="442" r:id="rId38"/>
    <p:sldId id="443" r:id="rId39"/>
    <p:sldId id="444" r:id="rId40"/>
    <p:sldId id="445" r:id="rId41"/>
    <p:sldId id="446" r:id="rId42"/>
    <p:sldId id="447" r:id="rId43"/>
    <p:sldId id="462" r:id="rId44"/>
    <p:sldId id="342" r:id="rId45"/>
    <p:sldId id="344" r:id="rId46"/>
    <p:sldId id="366" r:id="rId47"/>
    <p:sldId id="345" r:id="rId48"/>
    <p:sldId id="403" r:id="rId49"/>
    <p:sldId id="293" r:id="rId50"/>
    <p:sldId id="472" r:id="rId51"/>
    <p:sldId id="479" r:id="rId52"/>
    <p:sldId id="477" r:id="rId53"/>
    <p:sldId id="478" r:id="rId54"/>
    <p:sldId id="371" r:id="rId55"/>
    <p:sldId id="294" r:id="rId56"/>
  </p:sldIdLst>
  <p:sldSz cx="9144000" cy="6858000" type="screen4x3"/>
  <p:notesSz cx="6797675" cy="9928225"/>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415" autoAdjust="0"/>
    <p:restoredTop sz="69856" autoAdjust="0"/>
  </p:normalViewPr>
  <p:slideViewPr>
    <p:cSldViewPr>
      <p:cViewPr varScale="1">
        <p:scale>
          <a:sx n="76" d="100"/>
          <a:sy n="76" d="100"/>
        </p:scale>
        <p:origin x="-2556" y="-84"/>
      </p:cViewPr>
      <p:guideLst>
        <p:guide orient="horz" pos="2160"/>
        <p:guide pos="2880"/>
      </p:guideLst>
    </p:cSldViewPr>
  </p:slideViewPr>
  <p:notesTextViewPr>
    <p:cViewPr>
      <p:scale>
        <a:sx n="100" d="100"/>
        <a:sy n="100" d="100"/>
      </p:scale>
      <p:origin x="0" y="0"/>
    </p:cViewPr>
  </p:notesTextViewPr>
  <p:notesViewPr>
    <p:cSldViewPr>
      <p:cViewPr varScale="1">
        <p:scale>
          <a:sx n="63" d="100"/>
          <a:sy n="63" d="100"/>
        </p:scale>
        <p:origin x="-3414" y="-126"/>
      </p:cViewPr>
      <p:guideLst>
        <p:guide orient="horz" pos="3127"/>
        <p:guide pos="2141"/>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61"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1CD863D6-4B63-4868-847F-C8C2A6ADD336}" type="datetimeFigureOut">
              <a:rPr lang="fr-FR" smtClean="0"/>
              <a:pPr/>
              <a:t>03/04/2019</a:t>
            </a:fld>
            <a:endParaRPr lang="fr-FR"/>
          </a:p>
        </p:txBody>
      </p:sp>
      <p:sp>
        <p:nvSpPr>
          <p:cNvPr id="4" name="Espace réservé de l'image des diapositives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79768" y="4715907"/>
            <a:ext cx="5438140" cy="4467701"/>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94A6ECE8-3EA9-4833-BB3B-E2D321DC17B8}"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8" Type="http://schemas.openxmlformats.org/officeDocument/2006/relationships/hyperlink" Target="http://www.legifrance.gouv.fr/affichCodeArticle.do;jsessionid=D36EB46C780894AB3A04551491DD2AD9.tpdjo01v_1?idArticle=LEGIARTI000027811131&amp;cidTexte=LEGITEXT000006070719&amp;categorieLien=id&amp;dateTexte=20130826" TargetMode="External"/><Relationship Id="rId3" Type="http://schemas.openxmlformats.org/officeDocument/2006/relationships/hyperlink" Target="https://www.jedecide.be/les-parents-et-lenseignement/photos-et-videos" TargetMode="External"/><Relationship Id="rId7" Type="http://schemas.openxmlformats.org/officeDocument/2006/relationships/hyperlink" Target="http://www.cbc.ca/m/touch/news/story/1.2491605" TargetMode="External"/><Relationship Id="rId2" Type="http://schemas.openxmlformats.org/officeDocument/2006/relationships/slide" Target="../slides/slide15.xml"/><Relationship Id="rId1" Type="http://schemas.openxmlformats.org/officeDocument/2006/relationships/notesMaster" Target="../notesMasters/notesMaster1.xml"/><Relationship Id="rId6" Type="http://schemas.openxmlformats.org/officeDocument/2006/relationships/hyperlink" Target="http://www.legifrance.gouv.fr/affichCodeArticle.do?cidTexte=LEGITEXT000006070719&amp;idArticle=LEGIARTI000006418096&amp;dateTexte=&amp;categorieLien=cid" TargetMode="External"/><Relationship Id="rId5" Type="http://schemas.openxmlformats.org/officeDocument/2006/relationships/hyperlink" Target="http://www.legifrance.gouv.fr/affichCodeArticle.do?idArticle=LEGIARTI000006418095&amp;cidTexte=LEGITEXT000006070719" TargetMode="External"/><Relationship Id="rId10" Type="http://schemas.openxmlformats.org/officeDocument/2006/relationships/hyperlink" Target="http://www.legifrance.com/affichJuriJudi.do?oldAction=rechJuriJudi&amp;idTexte=JURITEXT000007640077&amp;fastReqId=1684154803&amp;fastPos=1" TargetMode="External"/><Relationship Id="rId4" Type="http://schemas.openxmlformats.org/officeDocument/2006/relationships/hyperlink" Target="http://www.legifrance.gouv.fr/affichCodeArticle.do?idArticle=LEGIARTI000006417929&amp;cidTexte=LEGITEXT000006070719" TargetMode="External"/><Relationship Id="rId9" Type="http://schemas.openxmlformats.org/officeDocument/2006/relationships/hyperlink" Target="http://fr.wikipedia.org/wiki/Lolicon" TargetMode="Externa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94A6ECE8-3EA9-4833-BB3B-E2D321DC17B8}" type="slidenum">
              <a:rPr lang="fr-FR" smtClean="0"/>
              <a:pPr/>
              <a:t>1</a:t>
            </a:fld>
            <a:endParaRPr lang="fr-F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94A6ECE8-3EA9-4833-BB3B-E2D321DC17B8}" type="slidenum">
              <a:rPr lang="fr-FR" smtClean="0"/>
              <a:pPr/>
              <a:t>10</a:t>
            </a:fld>
            <a:endParaRPr lang="fr-F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marL="319088" indent="-319088" algn="just">
              <a:lnSpc>
                <a:spcPct val="80000"/>
              </a:lnSpc>
              <a:defRPr/>
            </a:pPr>
            <a:r>
              <a:rPr lang="fr-FR" sz="1200" dirty="0" smtClean="0"/>
              <a:t>L’adolescence est une période où les relations aux autres se modifient profondément : les parents sont désinvestis  au profit des amis.</a:t>
            </a:r>
          </a:p>
          <a:p>
            <a:pPr marL="319088" indent="-319088" algn="just">
              <a:lnSpc>
                <a:spcPct val="80000"/>
              </a:lnSpc>
              <a:defRPr/>
            </a:pPr>
            <a:endParaRPr lang="fr-FR" sz="1200" dirty="0" smtClean="0"/>
          </a:p>
          <a:p>
            <a:pPr marL="319088" indent="-319088" algn="just">
              <a:lnSpc>
                <a:spcPct val="80000"/>
              </a:lnSpc>
              <a:defRPr/>
            </a:pPr>
            <a:r>
              <a:rPr lang="fr-FR" sz="1200" dirty="0" smtClean="0"/>
              <a:t>L’adolescent recherche auprès d’eux, un autre soi-même avec lequel il peut partager ses difficultés, ses préoccupations, ses aspirations, ses idéaux.</a:t>
            </a:r>
          </a:p>
          <a:p>
            <a:pPr marL="319088" indent="-319088" algn="just">
              <a:lnSpc>
                <a:spcPct val="80000"/>
              </a:lnSpc>
              <a:defRPr/>
            </a:pPr>
            <a:endParaRPr lang="fr-FR" sz="1200" dirty="0" smtClean="0"/>
          </a:p>
          <a:p>
            <a:pPr marL="319088" indent="-319088" algn="just">
              <a:lnSpc>
                <a:spcPct val="80000"/>
              </a:lnSpc>
              <a:defRPr/>
            </a:pPr>
            <a:r>
              <a:rPr lang="fr-FR" sz="1200" dirty="0" smtClean="0"/>
              <a:t>Le groupe est idéalisé tout comme les parents ont pu l’être pendant l’enfance. Il a besoin de s’identifier aux autres adolescents.</a:t>
            </a:r>
          </a:p>
          <a:p>
            <a:pPr marL="319088" indent="-319088" algn="just">
              <a:lnSpc>
                <a:spcPct val="80000"/>
              </a:lnSpc>
              <a:defRPr/>
            </a:pPr>
            <a:endParaRPr lang="fr-FR" altLang="fr-FR" sz="1200" dirty="0" smtClean="0"/>
          </a:p>
          <a:p>
            <a:pPr marL="319088" indent="-319088" algn="just">
              <a:lnSpc>
                <a:spcPct val="80000"/>
              </a:lnSpc>
              <a:defRPr/>
            </a:pPr>
            <a:r>
              <a:rPr lang="fr-FR" altLang="fr-FR" sz="1200" dirty="0" smtClean="0"/>
              <a:t>C’est auprès du groupe de pairs qu’il va se rassurer quant à son image.</a:t>
            </a:r>
          </a:p>
          <a:p>
            <a:endParaRPr lang="fr-FR" dirty="0" smtClean="0"/>
          </a:p>
        </p:txBody>
      </p:sp>
      <p:sp>
        <p:nvSpPr>
          <p:cNvPr id="4" name="Espace réservé du numéro de diapositive 3"/>
          <p:cNvSpPr>
            <a:spLocks noGrp="1"/>
          </p:cNvSpPr>
          <p:nvPr>
            <p:ph type="sldNum" sz="quarter" idx="10"/>
          </p:nvPr>
        </p:nvSpPr>
        <p:spPr/>
        <p:txBody>
          <a:bodyPr/>
          <a:lstStyle/>
          <a:p>
            <a:fld id="{94A6ECE8-3EA9-4833-BB3B-E2D321DC17B8}" type="slidenum">
              <a:rPr lang="fr-FR" smtClean="0"/>
              <a:pPr/>
              <a:t>11</a:t>
            </a:fld>
            <a:endParaRPr lang="fr-F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fr-FR"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t>c’est ainsi qu’il s’efforce : </a:t>
            </a:r>
          </a:p>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t>soit d’assumer seul ce passage, non sans difficultés (fréquences des états dépressifs et des tentatives de suicide ),</a:t>
            </a:r>
          </a:p>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t> soit de tenter de se construire et de se poser en appui contre les adultes, obligatoirement considérés comme hostiles, </a:t>
            </a:r>
          </a:p>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t>soit de recourir à des violences destructrices contre ceux qu’ils considèrent comme des agresseurs potentiels (parents, policiers…) »</a:t>
            </a:r>
          </a:p>
          <a:p>
            <a:endParaRPr lang="fr-FR" dirty="0"/>
          </a:p>
        </p:txBody>
      </p:sp>
      <p:sp>
        <p:nvSpPr>
          <p:cNvPr id="4" name="Espace réservé du numéro de diapositive 3"/>
          <p:cNvSpPr>
            <a:spLocks noGrp="1"/>
          </p:cNvSpPr>
          <p:nvPr>
            <p:ph type="sldNum" sz="quarter" idx="10"/>
          </p:nvPr>
        </p:nvSpPr>
        <p:spPr/>
        <p:txBody>
          <a:bodyPr/>
          <a:lstStyle/>
          <a:p>
            <a:fld id="{94A6ECE8-3EA9-4833-BB3B-E2D321DC17B8}" type="slidenum">
              <a:rPr lang="fr-FR" smtClean="0"/>
              <a:pPr/>
              <a:t>12</a:t>
            </a:fld>
            <a:endParaRPr lang="fr-F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94A6ECE8-3EA9-4833-BB3B-E2D321DC17B8}" type="slidenum">
              <a:rPr lang="fr-FR" smtClean="0"/>
              <a:pPr/>
              <a:t>13</a:t>
            </a:fld>
            <a:endParaRPr lang="fr-F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0098" name="Espace réservé de l'image des diapositives 1"/>
          <p:cNvSpPr>
            <a:spLocks noGrp="1" noRot="1" noChangeAspect="1" noTextEdit="1"/>
          </p:cNvSpPr>
          <p:nvPr>
            <p:ph type="sldImg"/>
          </p:nvPr>
        </p:nvSpPr>
        <p:spPr>
          <a:ln/>
        </p:spPr>
      </p:sp>
      <p:sp>
        <p:nvSpPr>
          <p:cNvPr id="3" name="Espace réservé des commentaires 2"/>
          <p:cNvSpPr>
            <a:spLocks noGrp="1"/>
          </p:cNvSpPr>
          <p:nvPr>
            <p:ph type="body" idx="1"/>
          </p:nvPr>
        </p:nvSpPr>
        <p:spPr/>
        <p:txBody>
          <a:bodyPr/>
          <a:lstStyle/>
          <a:p>
            <a:pPr>
              <a:defRPr/>
            </a:pPr>
            <a:r>
              <a:rPr lang="fr-FR" dirty="0" smtClean="0">
                <a:latin typeface="+mn-lt"/>
              </a:rPr>
              <a:t>La pornographie</a:t>
            </a:r>
          </a:p>
          <a:p>
            <a:pPr>
              <a:buFontTx/>
              <a:buChar char="-"/>
              <a:defRPr/>
            </a:pPr>
            <a:r>
              <a:rPr lang="fr-FR" dirty="0" smtClean="0">
                <a:latin typeface="+mn-lt"/>
              </a:rPr>
              <a:t>de + en + tôt, de + en + violent</a:t>
            </a:r>
          </a:p>
          <a:p>
            <a:pPr>
              <a:defRPr/>
            </a:pPr>
            <a:r>
              <a:rPr lang="fr-FR" dirty="0" smtClean="0">
                <a:latin typeface="+mn-lt"/>
              </a:rPr>
              <a:t>-Rapports entre les hommes et les femmes sont faussés :</a:t>
            </a:r>
          </a:p>
          <a:p>
            <a:pPr>
              <a:defRPr/>
            </a:pPr>
            <a:r>
              <a:rPr lang="fr-FR" dirty="0" smtClean="0">
                <a:latin typeface="+mn-lt"/>
              </a:rPr>
              <a:t>	 les hommes sont des dominateurs toujours capable de donner du plaisir</a:t>
            </a:r>
          </a:p>
          <a:p>
            <a:pPr>
              <a:defRPr/>
            </a:pPr>
            <a:r>
              <a:rPr lang="fr-FR" dirty="0" smtClean="0">
                <a:latin typeface="+mn-lt"/>
              </a:rPr>
              <a:t>	 les femmes sont toujours prêtes à dire oui et même quand c’est non c’est oui quand même </a:t>
            </a:r>
          </a:p>
          <a:p>
            <a:pPr>
              <a:defRPr/>
            </a:pPr>
            <a:r>
              <a:rPr lang="fr-FR" dirty="0" smtClean="0">
                <a:latin typeface="+mn-lt"/>
              </a:rPr>
              <a:t>= distorsions cognitives ++</a:t>
            </a:r>
          </a:p>
          <a:p>
            <a:pPr>
              <a:defRPr/>
            </a:pPr>
            <a:r>
              <a:rPr lang="fr-FR" dirty="0" smtClean="0">
                <a:latin typeface="+mn-lt"/>
              </a:rPr>
              <a:t> </a:t>
            </a:r>
          </a:p>
          <a:p>
            <a:pPr>
              <a:defRPr/>
            </a:pPr>
            <a:r>
              <a:rPr lang="fr-FR" dirty="0" smtClean="0">
                <a:latin typeface="+mn-lt"/>
              </a:rPr>
              <a:t>Avoir la possibilité d’en parler. </a:t>
            </a:r>
          </a:p>
          <a:p>
            <a:pPr>
              <a:defRPr/>
            </a:pPr>
            <a:r>
              <a:rPr lang="fr-FR" dirty="0" smtClean="0">
                <a:latin typeface="+mn-lt"/>
              </a:rPr>
              <a:t>Confronter points de vue avec des amis ou des adultes</a:t>
            </a:r>
          </a:p>
          <a:p>
            <a:pPr>
              <a:defRPr/>
            </a:pPr>
            <a:endParaRPr lang="fr-FR" dirty="0" smtClean="0">
              <a:latin typeface="+mn-lt"/>
            </a:endParaRPr>
          </a:p>
          <a:p>
            <a:pPr>
              <a:defRPr/>
            </a:pPr>
            <a:r>
              <a:rPr lang="fr-FR" dirty="0" smtClean="0">
                <a:latin typeface="+mn-lt"/>
              </a:rPr>
              <a:t>Les risques quand aucun mot n’est mis dessus: </a:t>
            </a:r>
          </a:p>
          <a:p>
            <a:pPr>
              <a:defRPr/>
            </a:pPr>
            <a:r>
              <a:rPr lang="fr-FR" dirty="0" smtClean="0">
                <a:latin typeface="+mn-lt"/>
              </a:rPr>
              <a:t>Effraction dans le développement psychique: surtout chez les plus jeunes, les plus immatures – angoisse ++ risque de comportement sexuel problématique</a:t>
            </a:r>
          </a:p>
          <a:p>
            <a:pPr>
              <a:defRPr/>
            </a:pPr>
            <a:r>
              <a:rPr lang="fr-FR" dirty="0" smtClean="0">
                <a:latin typeface="+mn-lt"/>
              </a:rPr>
              <a:t>Pour d’autres : addiction au porno (isolement social)</a:t>
            </a:r>
          </a:p>
          <a:p>
            <a:pPr>
              <a:defRPr/>
            </a:pPr>
            <a:endParaRPr lang="fr-FR" dirty="0" smtClean="0">
              <a:latin typeface="+mn-lt"/>
            </a:endParaRPr>
          </a:p>
          <a:p>
            <a:pPr>
              <a:defRPr/>
            </a:pPr>
            <a:r>
              <a:rPr lang="fr-FR" dirty="0" smtClean="0">
                <a:latin typeface="+mn-lt"/>
              </a:rPr>
              <a:t>Chez les ados AVS: </a:t>
            </a:r>
          </a:p>
          <a:p>
            <a:pPr>
              <a:defRPr/>
            </a:pPr>
            <a:r>
              <a:rPr lang="fr-FR" dirty="0" smtClean="0">
                <a:latin typeface="+mn-lt"/>
              </a:rPr>
              <a:t>1</a:t>
            </a:r>
            <a:r>
              <a:rPr lang="fr-FR" baseline="30000" dirty="0" smtClean="0">
                <a:latin typeface="+mn-lt"/>
              </a:rPr>
              <a:t>er</a:t>
            </a:r>
            <a:r>
              <a:rPr lang="fr-FR" dirty="0" smtClean="0">
                <a:latin typeface="+mn-lt"/>
              </a:rPr>
              <a:t> cause du passage à l’acte chez ces ado:  avoir été victime</a:t>
            </a:r>
          </a:p>
          <a:p>
            <a:pPr>
              <a:defRPr/>
            </a:pPr>
            <a:r>
              <a:rPr lang="fr-FR" dirty="0" smtClean="0">
                <a:latin typeface="+mn-lt"/>
              </a:rPr>
              <a:t>2ème cause: surconsommation de pornographie</a:t>
            </a:r>
          </a:p>
          <a:p>
            <a:pPr>
              <a:defRPr/>
            </a:pPr>
            <a:endParaRPr lang="fr-FR" dirty="0" smtClean="0">
              <a:latin typeface="+mn-lt"/>
            </a:endParaRPr>
          </a:p>
          <a:p>
            <a:pPr>
              <a:defRPr/>
            </a:pPr>
            <a:r>
              <a:rPr lang="fr-FR" dirty="0" smtClean="0">
                <a:latin typeface="+mn-lt"/>
              </a:rPr>
              <a:t>=&gt; relativiser:  il n’y a pas plus d’AVS – les jeunes trouvent d’autres ressources</a:t>
            </a:r>
          </a:p>
          <a:p>
            <a:pPr>
              <a:defRPr/>
            </a:pPr>
            <a:endParaRPr lang="fr-FR" dirty="0" smtClean="0"/>
          </a:p>
        </p:txBody>
      </p:sp>
      <p:sp>
        <p:nvSpPr>
          <p:cNvPr id="260100" name="Espace réservé du numéro de diapositive 3"/>
          <p:cNvSpPr>
            <a:spLocks noGrp="1"/>
          </p:cNvSpPr>
          <p:nvPr>
            <p:ph type="sldNum" sz="quarter" idx="5"/>
          </p:nvPr>
        </p:nvSpPr>
        <p:spPr>
          <a:noFill/>
        </p:spPr>
        <p:txBody>
          <a:bodyPr/>
          <a:lstStyle/>
          <a:p>
            <a:fld id="{A990797C-A839-496A-82CD-90832C5359AD}" type="slidenum">
              <a:rPr lang="fr-FR" smtClean="0">
                <a:latin typeface="Arial" pitchFamily="34" charset="0"/>
              </a:rPr>
              <a:pPr/>
              <a:t>14</a:t>
            </a:fld>
            <a:endParaRPr lang="fr-FR" smtClean="0">
              <a:latin typeface="Arial"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1122" name="Espace réservé de l'image des diapositives 1"/>
          <p:cNvSpPr>
            <a:spLocks noGrp="1" noRot="1" noChangeAspect="1" noTextEdit="1"/>
          </p:cNvSpPr>
          <p:nvPr>
            <p:ph type="sldImg"/>
          </p:nvPr>
        </p:nvSpPr>
        <p:spPr>
          <a:ln/>
        </p:spPr>
      </p:sp>
      <p:sp>
        <p:nvSpPr>
          <p:cNvPr id="3" name="Espace réservé des commentaires 2"/>
          <p:cNvSpPr>
            <a:spLocks noGrp="1"/>
          </p:cNvSpPr>
          <p:nvPr>
            <p:ph type="body" idx="1"/>
          </p:nvPr>
        </p:nvSpPr>
        <p:spPr>
          <a:xfrm>
            <a:off x="401105" y="4715907"/>
            <a:ext cx="6138215" cy="4939227"/>
          </a:xfrm>
        </p:spPr>
        <p:txBody>
          <a:bodyPr>
            <a:normAutofit fontScale="55000" lnSpcReduction="20000"/>
          </a:bodyPr>
          <a:lstStyle/>
          <a:p>
            <a:pPr>
              <a:defRPr/>
            </a:pPr>
            <a:r>
              <a:rPr lang="fr-FR" dirty="0" smtClean="0"/>
              <a:t>Sexto: diffusion de photos et de vidéos dénudées</a:t>
            </a:r>
          </a:p>
          <a:p>
            <a:pPr>
              <a:defRPr/>
            </a:pPr>
            <a:endParaRPr lang="fr-FR" dirty="0" smtClean="0"/>
          </a:p>
          <a:p>
            <a:pPr>
              <a:defRPr/>
            </a:pPr>
            <a:r>
              <a:rPr lang="fr-FR" b="1" dirty="0" smtClean="0"/>
              <a:t>La réalisation et la diffusion de photos et de vidéos (dénudées) à caractère sexuel sont-elles punissables ?</a:t>
            </a:r>
          </a:p>
          <a:p>
            <a:pPr>
              <a:defRPr/>
            </a:pPr>
            <a:r>
              <a:rPr lang="fr-FR" dirty="0" smtClean="0"/>
              <a:t>Lorsqu'il est question de </a:t>
            </a:r>
            <a:r>
              <a:rPr lang="fr-FR" dirty="0" err="1" smtClean="0"/>
              <a:t>sexting</a:t>
            </a:r>
            <a:r>
              <a:rPr lang="fr-FR" dirty="0" smtClean="0"/>
              <a:t> et de mineurs, le lien avec la pédopornographie est vite établi. Il s'agit en effet ici de la réalisation et de la diffusion de photos et de vidéos (dénudées) à caractère sexuel de mineurs. Un juge pourrait dès lors théoriquement considérer que le </a:t>
            </a:r>
            <a:r>
              <a:rPr lang="fr-FR" dirty="0" err="1" smtClean="0"/>
              <a:t>sexting</a:t>
            </a:r>
            <a:r>
              <a:rPr lang="fr-FR" dirty="0" smtClean="0"/>
              <a:t> entre mineurs relève de la pédopornographie et est donc punissable.</a:t>
            </a:r>
          </a:p>
          <a:p>
            <a:pPr>
              <a:defRPr/>
            </a:pPr>
            <a:r>
              <a:rPr lang="fr-FR" dirty="0" smtClean="0"/>
              <a:t>Cependant, si le </a:t>
            </a:r>
            <a:r>
              <a:rPr lang="fr-FR" dirty="0" err="1" smtClean="0"/>
              <a:t>sexting</a:t>
            </a:r>
            <a:r>
              <a:rPr lang="fr-FR" dirty="0" smtClean="0"/>
              <a:t> entre mineurs est pratiqué avec leur consentement mutuel, il ne doit pas toujours être question de pédopornographie. </a:t>
            </a:r>
          </a:p>
          <a:p>
            <a:pPr>
              <a:defRPr/>
            </a:pPr>
            <a:r>
              <a:rPr lang="fr-FR" dirty="0" smtClean="0"/>
              <a:t>D'après la réglementation européenne, la réalisation et l'envoi d'un sexto en consentement mutuel peuvent être considérés comme des éléments de la découverte sexuelle dans le cadre du développement des jeunes. Autrement dit, il existe une possibilité de ne pas sanctionner les jeunes pénalement, à condition qu'ils réalisent et partagent le sexto en consentement mutuel.</a:t>
            </a:r>
          </a:p>
          <a:p>
            <a:pPr>
              <a:defRPr/>
            </a:pPr>
            <a:r>
              <a:rPr lang="fr-FR" dirty="0" smtClean="0"/>
              <a:t>Attention, mettre ensuite les images en ligne ou les télécharger est par contre considéré comme de la pédopornographie et constitue donc bel et bien un fait punissable. Même si ce sont les jeunes eux-mêmes qui le font.</a:t>
            </a:r>
          </a:p>
          <a:p>
            <a:pPr>
              <a:defRPr/>
            </a:pPr>
            <a:r>
              <a:rPr lang="fr-FR" b="1" dirty="0" smtClean="0"/>
              <a:t>L'envoi d'un sexto est-il punissable ?</a:t>
            </a:r>
          </a:p>
          <a:p>
            <a:pPr>
              <a:defRPr/>
            </a:pPr>
            <a:r>
              <a:rPr lang="fr-FR" dirty="0" smtClean="0"/>
              <a:t>Ici aussi, le "consentement" constitue un élément crucial. Diffuser un sexto sans le consentement de la personne qui apparaît à l'image n'est pas permis. Il est important de l'expliquer aux jeunes car dans leur monde, un sexto peut parfois être transféré par vengeance suite à l'échec d'une relation, ou tout simplement pour se rendre intéressant. Les jeunes qui transfèrent un sexto sans consentement n'ont pas toujours conscience que c'est interdit par la loi.</a:t>
            </a:r>
          </a:p>
          <a:p>
            <a:pPr>
              <a:defRPr/>
            </a:pPr>
            <a:r>
              <a:rPr lang="fr-FR" dirty="0" smtClean="0"/>
              <a:t>Outre une infraction à la législation pénale (dans le cas où l'on considérerait qu'il est question de pédopornographie), la diffusion d'un sexto constitue également une infraction à la règlementation sur la vie privée et au droit à l'image de la personne représentée. Vous trouverez </a:t>
            </a:r>
            <a:r>
              <a:rPr lang="fr-FR" dirty="0" smtClean="0">
                <a:hlinkClick r:id="rId3" tooltip="le droit a l'image"/>
              </a:rPr>
              <a:t>ici  </a:t>
            </a:r>
            <a:r>
              <a:rPr lang="fr-FR" dirty="0" smtClean="0"/>
              <a:t>toutes les informations sur le droit à l'image. </a:t>
            </a:r>
            <a:r>
              <a:rPr lang="fr-FR" i="1" dirty="0" smtClean="0"/>
              <a:t>Site je décide</a:t>
            </a:r>
          </a:p>
          <a:p>
            <a:pPr>
              <a:defRPr/>
            </a:pPr>
            <a:endParaRPr lang="fr-FR" i="1" dirty="0" smtClean="0"/>
          </a:p>
          <a:p>
            <a:pPr>
              <a:defRPr/>
            </a:pPr>
            <a:r>
              <a:rPr lang="fr-FR" dirty="0" smtClean="0"/>
              <a:t/>
            </a:r>
            <a:br>
              <a:rPr lang="fr-FR" dirty="0" smtClean="0"/>
            </a:br>
            <a:r>
              <a:rPr lang="fr-FR" dirty="0" smtClean="0"/>
              <a:t>D’abord parce que certains actes peuvent avoir été effectués avec le consentement de la ou des personnes représentées, alors que d’autres non. Ainsi, </a:t>
            </a:r>
            <a:r>
              <a:rPr lang="fr-FR" b="1" dirty="0" smtClean="0">
                <a:hlinkClick r:id="rId4"/>
              </a:rPr>
              <a:t>l’article 226-1 du code pénal</a:t>
            </a:r>
            <a:r>
              <a:rPr lang="fr-FR" dirty="0" smtClean="0"/>
              <a:t> réprime les atteintes volontaires à l’intimité de la vie privée, notamment par la fixation, l’enregistrement mais aussi la transmission de l’image d’une personne se trouvant dans un lieu privé, sans le consentement de celle-ci.</a:t>
            </a:r>
            <a:br>
              <a:rPr lang="fr-FR" dirty="0" smtClean="0"/>
            </a:br>
            <a:r>
              <a:rPr lang="fr-FR" dirty="0" smtClean="0"/>
              <a:t>Et également parce que les personnes représentées sont mineures et que l’on peut alors tomber dans la pornographie enfantine. Si les pouvoirs publics et les parlementaires ont longtemps hésité à assimiler le « </a:t>
            </a:r>
            <a:r>
              <a:rPr lang="fr-FR" dirty="0" err="1" smtClean="0"/>
              <a:t>sexting</a:t>
            </a:r>
            <a:r>
              <a:rPr lang="fr-FR" dirty="0" smtClean="0"/>
              <a:t> » à de la pornographie, qualifiant plus volontiers les images concernées de photos intimes, dénudées ou érotiques [7], la Commission générale de terminologie et de néologie semble avoir tranché le débat en décembre 2013 en traduisant le terme anglo-saxon par « </a:t>
            </a:r>
            <a:r>
              <a:rPr lang="fr-FR" dirty="0" err="1" smtClean="0"/>
              <a:t>textopornographie</a:t>
            </a:r>
            <a:r>
              <a:rPr lang="fr-FR" dirty="0" smtClean="0"/>
              <a:t> ». </a:t>
            </a:r>
            <a:r>
              <a:rPr lang="fr-FR" dirty="0" smtClean="0">
                <a:hlinkClick r:id="rId5"/>
              </a:rPr>
              <a:t>L’article 227-23 du code pénal </a:t>
            </a:r>
            <a:r>
              <a:rPr lang="fr-FR" dirty="0" smtClean="0"/>
              <a:t>vient ainsi sanctionner la fixation, l’enregistrement ou la transmission d’une image, lorsque celle-ci représente un mineur et revêt un caractère pornographique ; un objectif de diffusion de l’image sera cependant nécessaire lorsque celle-ci représente un mineur de plus de quinze ans, pour que ces actes soient condamnables. Mais l’article 227-23 vient surtout réprimer l’acquisition, la détention et la diffusion d’images ou représentations pédopornographiques. Enfin, le fait de diffuser un message à caractère pornographique susceptible d’être vu ou perçu par un mineur est également puni (</a:t>
            </a:r>
            <a:r>
              <a:rPr lang="fr-FR" dirty="0" smtClean="0">
                <a:hlinkClick r:id="rId6"/>
              </a:rPr>
              <a:t>article 227-24 du code pénal</a:t>
            </a:r>
            <a:r>
              <a:rPr lang="fr-FR" dirty="0" smtClean="0"/>
              <a:t>).</a:t>
            </a:r>
            <a:endParaRPr lang="fr-FR" i="1" dirty="0" smtClean="0"/>
          </a:p>
          <a:p>
            <a:pPr>
              <a:defRPr/>
            </a:pPr>
            <a:endParaRPr lang="fr-FR" dirty="0" smtClean="0"/>
          </a:p>
          <a:p>
            <a:pPr>
              <a:defRPr/>
            </a:pPr>
            <a:r>
              <a:rPr lang="fr-FR" dirty="0" smtClean="0"/>
              <a:t>2016: 6 mois de prison avec sursis pour pédopornographie pour une jeune fille âgée de 16 ans au moment des faits</a:t>
            </a:r>
          </a:p>
          <a:p>
            <a:pPr>
              <a:defRPr/>
            </a:pPr>
            <a:r>
              <a:rPr lang="fr-FR" dirty="0" smtClean="0"/>
              <a:t>Quand une fille de 16 ans originaire de </a:t>
            </a:r>
            <a:r>
              <a:rPr lang="fr-FR" dirty="0" err="1" smtClean="0"/>
              <a:t>Saanuch</a:t>
            </a:r>
            <a:r>
              <a:rPr lang="fr-FR" dirty="0" smtClean="0"/>
              <a:t>, en Colombie Britannique, a regardé le téléphone de son petit copain en 2013 et a vu que son ancienne petite amie lui envoyait des photos d'elle nue par texto — on parle alors de sexto —, elle s'est énervée et est devenue jalouse. Puis elle a envoyé les images de l'ex-petite amie nue à une connaissance par texto et </a:t>
            </a:r>
            <a:r>
              <a:rPr lang="fr-FR" dirty="0" err="1" smtClean="0"/>
              <a:t>Facebook</a:t>
            </a:r>
            <a:r>
              <a:rPr lang="fr-FR" dirty="0" smtClean="0"/>
              <a:t>.</a:t>
            </a:r>
          </a:p>
          <a:p>
            <a:pPr>
              <a:defRPr/>
            </a:pPr>
            <a:r>
              <a:rPr lang="fr-FR" dirty="0" smtClean="0"/>
              <a:t>En janvier 2014, la jeune fille poursuivie, dont le nom ne peut être divulgué car elle était également mineure au moment où elle a commis les faits, est devenue le </a:t>
            </a:r>
            <a:r>
              <a:rPr lang="fr-FR" dirty="0" smtClean="0">
                <a:hlinkClick r:id="rId7"/>
              </a:rPr>
              <a:t>premier mineur coupable de pédopornographie</a:t>
            </a:r>
            <a:r>
              <a:rPr lang="fr-FR" dirty="0" smtClean="0"/>
              <a:t> au Canada.</a:t>
            </a:r>
          </a:p>
          <a:p>
            <a:pPr>
              <a:defRPr/>
            </a:pPr>
            <a:endParaRPr lang="fr-FR" dirty="0" smtClean="0"/>
          </a:p>
          <a:p>
            <a:pPr>
              <a:defRPr/>
            </a:pPr>
            <a:r>
              <a:rPr lang="fr-FR" dirty="0" smtClean="0"/>
              <a:t>Représentation d’enfant nu: Une réforme du code pénal introduite cet été a pour effet d'interdire le fait de dessiner des mineurs dans une scène pornographique imaginaire, avec une peine de 5 ans d'emprisonnement et 75 000 euros d'amende, même lorsque ces dessins ne sont pas diffusés sur Internet ou par d'autres moyens. </a:t>
            </a:r>
          </a:p>
          <a:p>
            <a:pPr>
              <a:defRPr/>
            </a:pPr>
            <a:r>
              <a:rPr lang="fr-FR" dirty="0" smtClean="0"/>
              <a:t>En effet, jusqu'à la loi du 5 août 2013, l'</a:t>
            </a:r>
            <a:r>
              <a:rPr lang="fr-FR" dirty="0" smtClean="0">
                <a:hlinkClick r:id="rId8"/>
              </a:rPr>
              <a:t>article 227-23 du code pénal</a:t>
            </a:r>
            <a:r>
              <a:rPr lang="fr-FR" dirty="0" smtClean="0"/>
              <a:t> ne réprimait que "</a:t>
            </a:r>
            <a:r>
              <a:rPr lang="fr-FR" i="1" dirty="0" smtClean="0"/>
              <a:t>le fait, en vue de sa diffusion, de fixer, d'enregistrer ou de transmettre l'image ou la représentation d'un mineur lorsque cette image ou cette représentation présente un caractère pornographique</a:t>
            </a:r>
            <a:r>
              <a:rPr lang="fr-FR" dirty="0" smtClean="0"/>
              <a:t>". Il était donc interdit de filmer un mineur dans un acte sexuel, ce qui ne souffre d'aucune contestation, ni même de le faire sous forme de dessins animés ou d'images de synthèses (ce que l'on appelle du </a:t>
            </a:r>
            <a:r>
              <a:rPr lang="fr-FR" dirty="0" err="1" smtClean="0">
                <a:hlinkClick r:id="rId9"/>
              </a:rPr>
              <a:t>lolicon</a:t>
            </a:r>
            <a:r>
              <a:rPr lang="fr-FR" dirty="0" smtClean="0"/>
              <a:t>), lorsque ces images étaient destinées à être diffusées auprès de tiers.</a:t>
            </a:r>
          </a:p>
          <a:p>
            <a:pPr>
              <a:defRPr/>
            </a:pPr>
            <a:r>
              <a:rPr lang="fr-FR" dirty="0" smtClean="0"/>
              <a:t>Mais désormais, la loi ajoute que "</a:t>
            </a:r>
            <a:r>
              <a:rPr lang="fr-FR" i="1" dirty="0" smtClean="0"/>
              <a:t>lorsque l'image ou la représentation concerne un mineur de [moins de] quinze ans, </a:t>
            </a:r>
            <a:r>
              <a:rPr lang="fr-FR" b="1" i="1" dirty="0" smtClean="0"/>
              <a:t>ces faits sont punis même s'ils n'ont pas été commis en vue de la diffusion</a:t>
            </a:r>
            <a:r>
              <a:rPr lang="fr-FR" i="1" dirty="0" smtClean="0"/>
              <a:t> de cette image ou représentation</a:t>
            </a:r>
            <a:r>
              <a:rPr lang="fr-FR" dirty="0" smtClean="0"/>
              <a:t>". Il est donc interdit désormais de filmer ou de photographier des mineurs dans une mise en scène pornographique y compris lorsque ces films ou photos sont réservés à l'usage privé, ce qui relève de la légitime protection de l'enfant… Mais il est aussi désormais interdit de "fixer une représentation pornographique d'un mineur même si elle n'a pas été commise en vue de sa diffusion". En 2007, </a:t>
            </a:r>
            <a:r>
              <a:rPr lang="fr-FR" dirty="0" smtClean="0">
                <a:hlinkClick r:id="rId10"/>
              </a:rPr>
              <a:t>la cour de cassation avait confirmé</a:t>
            </a:r>
            <a:r>
              <a:rPr lang="fr-FR" dirty="0" smtClean="0"/>
              <a:t> que les "</a:t>
            </a:r>
            <a:r>
              <a:rPr lang="fr-FR" b="1" i="1" dirty="0" smtClean="0"/>
              <a:t>images non réelles représentant un mineur imaginaire</a:t>
            </a:r>
            <a:r>
              <a:rPr lang="fr-FR" dirty="0" smtClean="0"/>
              <a:t>" étaient condamnées au même titre que les images d'enfants réels.</a:t>
            </a:r>
          </a:p>
          <a:p>
            <a:pPr>
              <a:defRPr/>
            </a:pPr>
            <a:endParaRPr lang="fr-FR" dirty="0" smtClean="0"/>
          </a:p>
        </p:txBody>
      </p:sp>
      <p:sp>
        <p:nvSpPr>
          <p:cNvPr id="261124" name="Espace réservé du numéro de diapositive 3"/>
          <p:cNvSpPr>
            <a:spLocks noGrp="1"/>
          </p:cNvSpPr>
          <p:nvPr>
            <p:ph type="sldNum" sz="quarter" idx="5"/>
          </p:nvPr>
        </p:nvSpPr>
        <p:spPr>
          <a:noFill/>
        </p:spPr>
        <p:txBody>
          <a:bodyPr/>
          <a:lstStyle/>
          <a:p>
            <a:fld id="{8E811EB7-4711-4ED7-A874-BA7919A630D3}" type="slidenum">
              <a:rPr lang="fr-FR" smtClean="0">
                <a:latin typeface="Arial" pitchFamily="34" charset="0"/>
              </a:rPr>
              <a:pPr/>
              <a:t>15</a:t>
            </a:fld>
            <a:endParaRPr lang="fr-FR" smtClean="0">
              <a:latin typeface="Arial"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94A6ECE8-3EA9-4833-BB3B-E2D321DC17B8}" type="slidenum">
              <a:rPr lang="fr-FR" smtClean="0"/>
              <a:pPr/>
              <a:t>16</a:t>
            </a:fld>
            <a:endParaRPr lang="fr-F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t>Il faut d’abord distinguer le passage à l’acte qui rend compte d’une pathologie des conduites externes agies, de l’agir.</a:t>
            </a:r>
          </a:p>
          <a:p>
            <a:endParaRPr lang="fr-FR"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t>Par exemple, des lycéens qui vont manifester pour des causes politiques, des collégiens qui vont faire une action de type humanitaire, des adolescents qui s’investissent dans le sport, se mobilisent dans des causes diverses, le jeune au sein de sa classe qui va défendre un camarade de classe contre une injustice de la part d’un professeur, un adolescent qui se donne en spectacle pour amuser l’entourage…</a:t>
            </a:r>
          </a:p>
          <a:p>
            <a:endParaRPr lang="fr-FR"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t>L'échec de l'intégration par défaillance des objets internes, par insuffisance surmoïque, par inefficacité des procédés défensifs, laisse en proie à la confusion, au vécu d'effondrement ou de débordement. La répétition agie manifeste un agent pulsionnel en défaut de subjectivation et en panne de représentation. »</a:t>
            </a:r>
          </a:p>
          <a:p>
            <a:endParaRPr lang="fr-FR" dirty="0" smtClean="0"/>
          </a:p>
          <a:p>
            <a:endParaRPr lang="fr-FR" dirty="0" smtClean="0"/>
          </a:p>
          <a:p>
            <a:r>
              <a:rPr lang="fr-FR" dirty="0" smtClean="0"/>
              <a:t>Raoult (in Le Foyer de </a:t>
            </a:r>
            <a:r>
              <a:rPr lang="fr-FR" dirty="0" err="1" smtClean="0"/>
              <a:t>Costil</a:t>
            </a:r>
            <a:r>
              <a:rPr lang="fr-FR" dirty="0" smtClean="0"/>
              <a:t>, 2009, p.19)</a:t>
            </a:r>
            <a:endParaRPr lang="fr-FR" dirty="0"/>
          </a:p>
        </p:txBody>
      </p:sp>
      <p:sp>
        <p:nvSpPr>
          <p:cNvPr id="4" name="Espace réservé du numéro de diapositive 3"/>
          <p:cNvSpPr>
            <a:spLocks noGrp="1"/>
          </p:cNvSpPr>
          <p:nvPr>
            <p:ph type="sldNum" sz="quarter" idx="10"/>
          </p:nvPr>
        </p:nvSpPr>
        <p:spPr/>
        <p:txBody>
          <a:bodyPr/>
          <a:lstStyle/>
          <a:p>
            <a:fld id="{94A6ECE8-3EA9-4833-BB3B-E2D321DC17B8}" type="slidenum">
              <a:rPr lang="fr-FR" smtClean="0"/>
              <a:pPr/>
              <a:t>17</a:t>
            </a:fld>
            <a:endParaRPr lang="fr-F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1200" kern="1200" dirty="0" smtClean="0">
              <a:solidFill>
                <a:schemeClr val="tx1"/>
              </a:solidFill>
              <a:latin typeface="+mn-lt"/>
              <a:ea typeface="+mn-ea"/>
              <a:cs typeface="+mn-cs"/>
            </a:endParaRPr>
          </a:p>
          <a:p>
            <a:r>
              <a:rPr lang="fr-FR" sz="1200" kern="1200" dirty="0" err="1" smtClean="0">
                <a:solidFill>
                  <a:schemeClr val="tx1"/>
                </a:solidFill>
                <a:latin typeface="+mn-lt"/>
                <a:ea typeface="+mn-ea"/>
                <a:cs typeface="+mn-cs"/>
              </a:rPr>
              <a:t>Fonagy</a:t>
            </a:r>
            <a:r>
              <a:rPr lang="fr-FR" sz="1200" kern="1200" dirty="0" smtClean="0">
                <a:solidFill>
                  <a:schemeClr val="tx1"/>
                </a:solidFill>
                <a:latin typeface="+mn-lt"/>
                <a:ea typeface="+mn-ea"/>
                <a:cs typeface="+mn-cs"/>
              </a:rPr>
              <a:t> et Target (in </a:t>
            </a:r>
            <a:r>
              <a:rPr lang="fr-FR" sz="1200" kern="1200" dirty="0" err="1" smtClean="0">
                <a:solidFill>
                  <a:schemeClr val="tx1"/>
                </a:solidFill>
                <a:latin typeface="+mn-lt"/>
                <a:ea typeface="+mn-ea"/>
                <a:cs typeface="+mn-cs"/>
              </a:rPr>
              <a:t>Perelberg</a:t>
            </a:r>
            <a:r>
              <a:rPr lang="fr-FR" sz="1200" kern="1200" dirty="0" smtClean="0">
                <a:solidFill>
                  <a:schemeClr val="tx1"/>
                </a:solidFill>
                <a:latin typeface="+mn-lt"/>
                <a:ea typeface="+mn-ea"/>
                <a:cs typeface="+mn-cs"/>
              </a:rPr>
              <a:t>, 2004, p.33-34) « lient le mal fait à soi même et les attaques contre autrui à une incapacité à mentaliser …  Les processus mentaux et physiques tendent à se confondre de tel façon que la violence devient une tentative pour effacer une expérience psychique insupportable.» </a:t>
            </a:r>
            <a:endParaRPr lang="fr-FR" dirty="0" smtClean="0"/>
          </a:p>
          <a:p>
            <a:r>
              <a:rPr lang="fr-FR" sz="1200" kern="1200" dirty="0" smtClean="0">
                <a:solidFill>
                  <a:schemeClr val="tx1"/>
                </a:solidFill>
                <a:latin typeface="+mn-lt"/>
                <a:ea typeface="+mn-ea"/>
                <a:cs typeface="+mn-cs"/>
              </a:rPr>
              <a:t>Ainsi, « il faut comprendre la violence et le suicide comme exprimant des difficultés sur le plan de la capacité à penser. Faisant partie de cette difficulté fondamentale de penser, il y a chez l’individu une tendance à comprendre le corps et l’esprit de telle façon que des actes violents sur son propre corps ou sur celui d’autrui lui servent à se débarrasser d’états d’esprits insupportables. » (</a:t>
            </a:r>
            <a:r>
              <a:rPr lang="fr-FR" sz="1200" kern="1200" dirty="0" err="1" smtClean="0">
                <a:solidFill>
                  <a:schemeClr val="tx1"/>
                </a:solidFill>
                <a:latin typeface="+mn-lt"/>
                <a:ea typeface="+mn-ea"/>
                <a:cs typeface="+mn-cs"/>
              </a:rPr>
              <a:t>Perelberg</a:t>
            </a:r>
            <a:r>
              <a:rPr lang="fr-FR" sz="1200" kern="1200" dirty="0" smtClean="0">
                <a:solidFill>
                  <a:schemeClr val="tx1"/>
                </a:solidFill>
                <a:latin typeface="+mn-lt"/>
                <a:ea typeface="+mn-ea"/>
                <a:cs typeface="+mn-cs"/>
              </a:rPr>
              <a:t>, 2004, p.35).</a:t>
            </a:r>
            <a:endParaRPr lang="fr-FR" dirty="0" smtClean="0"/>
          </a:p>
          <a:p>
            <a:endParaRPr lang="fr-FR" dirty="0"/>
          </a:p>
        </p:txBody>
      </p:sp>
      <p:sp>
        <p:nvSpPr>
          <p:cNvPr id="4" name="Espace réservé du numéro de diapositive 3"/>
          <p:cNvSpPr>
            <a:spLocks noGrp="1"/>
          </p:cNvSpPr>
          <p:nvPr>
            <p:ph type="sldNum" sz="quarter" idx="10"/>
          </p:nvPr>
        </p:nvSpPr>
        <p:spPr/>
        <p:txBody>
          <a:bodyPr/>
          <a:lstStyle/>
          <a:p>
            <a:fld id="{94A6ECE8-3EA9-4833-BB3B-E2D321DC17B8}" type="slidenum">
              <a:rPr lang="fr-FR" smtClean="0"/>
              <a:pPr/>
              <a:t>18</a:t>
            </a:fld>
            <a:endParaRPr lang="fr-F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La mentalisation comme la « capacité à traduire en mot, en représentations verbales partageables les images et les émois ressentis pour leur donner un sens communicable, compréhensible pour l'autre et pour soi même d'abord. ». Ce qui implique de traduire les excitations en représentations partageables, et d’avoir accès à la symbolisation.</a:t>
            </a:r>
            <a:endParaRPr lang="fr-FR" b="1" dirty="0" smtClean="0"/>
          </a:p>
          <a:p>
            <a:endParaRPr lang="fr-FR" b="1" dirty="0" smtClean="0"/>
          </a:p>
          <a:p>
            <a:r>
              <a:rPr lang="fr-FR" b="1" dirty="0" smtClean="0"/>
              <a:t>MARTY (1991) </a:t>
            </a:r>
            <a:r>
              <a:rPr lang="fr-FR" dirty="0" smtClean="0"/>
              <a:t>: « lorsque les individus ont à leur disposition une grande quantité de représentations psychiques liées entre elles, enrichies pendant le développement de multiples valeurs affectives et symboliques » : quantité et qualité des représentations dans le préconscient  (épaisseur du préconscient, </a:t>
            </a:r>
            <a:r>
              <a:rPr lang="fr-FR" dirty="0" err="1" smtClean="0"/>
              <a:t>fluiidé</a:t>
            </a:r>
            <a:r>
              <a:rPr lang="fr-FR" dirty="0" smtClean="0"/>
              <a:t> de la circulation des représentations, disponibilité des représentations dans le temps)</a:t>
            </a:r>
          </a:p>
          <a:p>
            <a:r>
              <a:rPr lang="fr-FR" b="1" dirty="0" smtClean="0"/>
              <a:t>DEBRAY (2000) </a:t>
            </a:r>
            <a:r>
              <a:rPr lang="fr-FR" dirty="0" smtClean="0"/>
              <a:t>: « capacité qu’à le sujet de tolérer, voir de traiter ou même de négocier l’angoisse intrapsychique et les conflits interpersonnels ou intrapsychiques »</a:t>
            </a:r>
          </a:p>
          <a:p>
            <a:r>
              <a:rPr lang="fr-FR" b="1" dirty="0" smtClean="0"/>
              <a:t>BERGERET (2000) </a:t>
            </a:r>
            <a:r>
              <a:rPr lang="fr-FR" dirty="0" smtClean="0"/>
              <a:t>: L’ « utilisation mentale qu’on va faire de l’imaginaire » « l’activité de rêves et de fantasmes préconscients, conscients, inconscients ou primitifs » « permet de ne pas nous sentir écrasés par une action trop intrusive ou trop impératives des facteurs externes »</a:t>
            </a:r>
          </a:p>
          <a:p>
            <a:r>
              <a:rPr lang="fr-FR" b="1" dirty="0" smtClean="0"/>
              <a:t>BION (1962) </a:t>
            </a:r>
            <a:r>
              <a:rPr lang="fr-FR" dirty="0" smtClean="0"/>
              <a:t>: fonction de pare-excitation maternelle qui permet à l’enfant de trouver dans le langage maternel une représentation de ses tentions internes. </a:t>
            </a:r>
          </a:p>
          <a:p>
            <a:endParaRPr lang="fr-FR"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fr-FR" b="1" dirty="0" smtClean="0"/>
              <a:t>Lorsque les capacités de mentalisation font défaut</a:t>
            </a:r>
            <a:r>
              <a:rPr lang="fr-FR" dirty="0" smtClean="0"/>
              <a:t>, une décharge des tensions va se faire par d’autres voies : psychosomatique, comportementale…</a:t>
            </a:r>
          </a:p>
          <a:p>
            <a:endParaRPr lang="fr-FR" dirty="0" smtClean="0"/>
          </a:p>
          <a:p>
            <a:endParaRPr lang="fr-FR" dirty="0"/>
          </a:p>
        </p:txBody>
      </p:sp>
      <p:sp>
        <p:nvSpPr>
          <p:cNvPr id="4" name="Espace réservé du numéro de diapositive 3"/>
          <p:cNvSpPr>
            <a:spLocks noGrp="1"/>
          </p:cNvSpPr>
          <p:nvPr>
            <p:ph type="sldNum" sz="quarter" idx="10"/>
          </p:nvPr>
        </p:nvSpPr>
        <p:spPr/>
        <p:txBody>
          <a:bodyPr/>
          <a:lstStyle/>
          <a:p>
            <a:fld id="{94A6ECE8-3EA9-4833-BB3B-E2D321DC17B8}" type="slidenum">
              <a:rPr lang="fr-FR" smtClean="0"/>
              <a:pPr/>
              <a:t>19</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94A6ECE8-3EA9-4833-BB3B-E2D321DC17B8}" type="slidenum">
              <a:rPr lang="fr-FR" smtClean="0"/>
              <a:pPr/>
              <a:t>2</a:t>
            </a:fld>
            <a:endParaRPr lang="fr-F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t>l’adolescent est contraint à la violence pubertaire. Cette émergence de la puberté peut faire effraction dans le psychisme de l’adolescent et l’amener au passage à l’acte. Ainsi, selon Varga (2002, p.33), « si, au cours de ses premières étapes, l'enfant n'est pas soutenu par son entourage pour résorber les différents combats qui se déroulent en lui, une violence non intégrée subsiste à l'état latent, qui ressurgira à l'adolescence et se manifestera dans des passages à l'acte, des mouvement de destruction  dirigés à la fois vers autrui et vers lui même. ». </a:t>
            </a:r>
          </a:p>
          <a:p>
            <a:endParaRPr lang="fr-FR" dirty="0"/>
          </a:p>
        </p:txBody>
      </p:sp>
      <p:sp>
        <p:nvSpPr>
          <p:cNvPr id="4" name="Espace réservé du numéro de diapositive 3"/>
          <p:cNvSpPr>
            <a:spLocks noGrp="1"/>
          </p:cNvSpPr>
          <p:nvPr>
            <p:ph type="sldNum" sz="quarter" idx="10"/>
          </p:nvPr>
        </p:nvSpPr>
        <p:spPr/>
        <p:txBody>
          <a:bodyPr/>
          <a:lstStyle/>
          <a:p>
            <a:fld id="{94A6ECE8-3EA9-4833-BB3B-E2D321DC17B8}" type="slidenum">
              <a:rPr lang="fr-FR" smtClean="0"/>
              <a:pPr/>
              <a:t>20</a:t>
            </a:fld>
            <a:endParaRPr lang="fr-F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fontScale="47500" lnSpcReduction="20000"/>
          </a:bodyPr>
          <a:lstStyle/>
          <a:p>
            <a:r>
              <a:rPr lang="fr-FR" sz="1200" kern="1200" dirty="0" smtClean="0">
                <a:solidFill>
                  <a:schemeClr val="tx1"/>
                </a:solidFill>
                <a:latin typeface="+mn-lt"/>
                <a:ea typeface="+mn-ea"/>
                <a:cs typeface="+mn-cs"/>
              </a:rPr>
              <a:t>Mettre</a:t>
            </a:r>
            <a:r>
              <a:rPr lang="fr-FR" sz="1200" kern="1200" baseline="0" dirty="0" smtClean="0">
                <a:solidFill>
                  <a:schemeClr val="tx1"/>
                </a:solidFill>
                <a:latin typeface="+mn-lt"/>
                <a:ea typeface="+mn-ea"/>
                <a:cs typeface="+mn-cs"/>
              </a:rPr>
              <a:t> au travail la question des besoins auxquels répondent ces comportements.</a:t>
            </a:r>
            <a:endParaRPr lang="fr-FR" sz="1200" kern="1200" dirty="0" smtClean="0">
              <a:solidFill>
                <a:schemeClr val="tx1"/>
              </a:solidFill>
              <a:latin typeface="+mn-lt"/>
              <a:ea typeface="+mn-ea"/>
              <a:cs typeface="+mn-cs"/>
            </a:endParaRPr>
          </a:p>
          <a:p>
            <a:endParaRPr lang="fr-FR" sz="1200" kern="1200" dirty="0" smtClean="0">
              <a:solidFill>
                <a:schemeClr val="tx1"/>
              </a:solidFill>
              <a:latin typeface="+mn-lt"/>
              <a:ea typeface="+mn-ea"/>
              <a:cs typeface="+mn-cs"/>
            </a:endParaRPr>
          </a:p>
          <a:p>
            <a:r>
              <a:rPr lang="fr-FR" sz="1200" kern="1200" dirty="0" smtClean="0">
                <a:solidFill>
                  <a:schemeClr val="tx1"/>
                </a:solidFill>
                <a:latin typeface="+mn-lt"/>
                <a:ea typeface="+mn-ea"/>
                <a:cs typeface="+mn-cs"/>
              </a:rPr>
              <a:t>L’adolescent peut avoir recours au passage à l’acte violent pour :</a:t>
            </a:r>
            <a:endParaRPr lang="fr-FR" dirty="0" smtClean="0"/>
          </a:p>
          <a:p>
            <a:r>
              <a:rPr lang="fr-FR" sz="1200" kern="1200" dirty="0" smtClean="0">
                <a:solidFill>
                  <a:schemeClr val="tx1"/>
                </a:solidFill>
                <a:latin typeface="+mn-lt"/>
                <a:ea typeface="+mn-ea"/>
                <a:cs typeface="+mn-cs"/>
              </a:rPr>
              <a:t> </a:t>
            </a:r>
            <a:endParaRPr lang="fr-FR" dirty="0" smtClean="0"/>
          </a:p>
          <a:p>
            <a:pPr lvl="0"/>
            <a:r>
              <a:rPr lang="fr-FR" sz="1200" u="sng" kern="1200" dirty="0" smtClean="0">
                <a:solidFill>
                  <a:schemeClr val="tx1"/>
                </a:solidFill>
                <a:latin typeface="+mn-lt"/>
                <a:ea typeface="+mn-ea"/>
                <a:cs typeface="+mn-cs"/>
              </a:rPr>
              <a:t>Eviter de penser</a:t>
            </a:r>
            <a:r>
              <a:rPr lang="fr-FR" sz="1200" kern="1200" dirty="0" smtClean="0">
                <a:solidFill>
                  <a:schemeClr val="tx1"/>
                </a:solidFill>
                <a:latin typeface="+mn-lt"/>
                <a:ea typeface="+mn-ea"/>
                <a:cs typeface="+mn-cs"/>
              </a:rPr>
              <a:t> :</a:t>
            </a:r>
          </a:p>
          <a:p>
            <a:r>
              <a:rPr lang="fr-FR" sz="1200" kern="1200" dirty="0" smtClean="0">
                <a:solidFill>
                  <a:schemeClr val="tx1"/>
                </a:solidFill>
                <a:latin typeface="+mn-lt"/>
                <a:ea typeface="+mn-ea"/>
                <a:cs typeface="+mn-cs"/>
              </a:rPr>
              <a:t>Selon </a:t>
            </a:r>
            <a:r>
              <a:rPr lang="fr-FR" sz="1200" kern="1200" dirty="0" err="1" smtClean="0">
                <a:solidFill>
                  <a:schemeClr val="tx1"/>
                </a:solidFill>
                <a:latin typeface="+mn-lt"/>
                <a:ea typeface="+mn-ea"/>
                <a:cs typeface="+mn-cs"/>
              </a:rPr>
              <a:t>Kammerer</a:t>
            </a:r>
            <a:r>
              <a:rPr lang="fr-FR" sz="1200" kern="1200" dirty="0" smtClean="0">
                <a:solidFill>
                  <a:schemeClr val="tx1"/>
                </a:solidFill>
                <a:latin typeface="+mn-lt"/>
                <a:ea typeface="+mn-ea"/>
                <a:cs typeface="+mn-cs"/>
              </a:rPr>
              <a:t> (2006, p.136) la violence qui caractérise le passage à l’acte « peut être celle qui consiste en un court circuit de la pensée par un acte qui en devient palliatif. Le passage à l’acte est la réponse d’un sujet confronté à une épreuve qui, pour être traversée lui demanderait un exigeant travail de pensée… et la pensée lui fait défaut.». L’adolescent va donc surinvestir la réalité externe pour contre-investir la réalité interne, l’adolescent va agir pour éviter de penser : « l’accrochage au percept sert de soutient aux équilibres internes en autorisant un contre-investissement du monde interne anxiogène par le surinvestissement de la réalité externe par le percept. » (</a:t>
            </a:r>
            <a:r>
              <a:rPr lang="fr-FR" sz="1200" kern="1200" dirty="0" err="1" smtClean="0">
                <a:solidFill>
                  <a:schemeClr val="tx1"/>
                </a:solidFill>
                <a:latin typeface="+mn-lt"/>
                <a:ea typeface="+mn-ea"/>
                <a:cs typeface="+mn-cs"/>
              </a:rPr>
              <a:t>Jeammet</a:t>
            </a:r>
            <a:r>
              <a:rPr lang="fr-FR" sz="1200" kern="1200" dirty="0" smtClean="0">
                <a:solidFill>
                  <a:schemeClr val="tx1"/>
                </a:solidFill>
                <a:latin typeface="+mn-lt"/>
                <a:ea typeface="+mn-ea"/>
                <a:cs typeface="+mn-cs"/>
              </a:rPr>
              <a:t>, 2002, p.203).</a:t>
            </a:r>
          </a:p>
          <a:p>
            <a:r>
              <a:rPr lang="fr-FR" sz="1200" kern="1200" dirty="0" smtClean="0">
                <a:solidFill>
                  <a:schemeClr val="tx1"/>
                </a:solidFill>
                <a:latin typeface="+mn-lt"/>
                <a:ea typeface="+mn-ea"/>
                <a:cs typeface="+mn-cs"/>
              </a:rPr>
              <a:t>Ainsi, un adolescent qui se sent démuni devant une épreuve à dépasser peut « s’en remettre à une solution magique : celle du passage à l’acte. Car le passage à l’acte, c’est ce à quoi on se remet lorsqu’on a désespéré de penser et de négocier. Et ces même affects de honte, de haine et de rage vont se dissoudre dans le passage à l’acte en même temps que son angoisse, tandis qu’est renvoyé à jamais la question de ce travail de pensée, dès lors superflu puis court </a:t>
            </a:r>
            <a:r>
              <a:rPr lang="fr-FR" sz="1200" kern="1200" dirty="0" err="1" smtClean="0">
                <a:solidFill>
                  <a:schemeClr val="tx1"/>
                </a:solidFill>
                <a:latin typeface="+mn-lt"/>
                <a:ea typeface="+mn-ea"/>
                <a:cs typeface="+mn-cs"/>
              </a:rPr>
              <a:t>circuité</a:t>
            </a:r>
            <a:r>
              <a:rPr lang="fr-FR" sz="1200" kern="1200" dirty="0" smtClean="0">
                <a:solidFill>
                  <a:schemeClr val="tx1"/>
                </a:solidFill>
                <a:latin typeface="+mn-lt"/>
                <a:ea typeface="+mn-ea"/>
                <a:cs typeface="+mn-cs"/>
              </a:rPr>
              <a:t>. » (</a:t>
            </a:r>
            <a:r>
              <a:rPr lang="fr-FR" sz="1200" kern="1200" dirty="0" err="1" smtClean="0">
                <a:solidFill>
                  <a:schemeClr val="tx1"/>
                </a:solidFill>
                <a:latin typeface="+mn-lt"/>
                <a:ea typeface="+mn-ea"/>
                <a:cs typeface="+mn-cs"/>
              </a:rPr>
              <a:t>Kammerer</a:t>
            </a:r>
            <a:r>
              <a:rPr lang="fr-FR" sz="1200" kern="1200" dirty="0" smtClean="0">
                <a:solidFill>
                  <a:schemeClr val="tx1"/>
                </a:solidFill>
                <a:latin typeface="+mn-lt"/>
                <a:ea typeface="+mn-ea"/>
                <a:cs typeface="+mn-cs"/>
              </a:rPr>
              <a:t>, 2006, p. 136). </a:t>
            </a:r>
            <a:endParaRPr lang="fr-FR" dirty="0" smtClean="0"/>
          </a:p>
          <a:p>
            <a:r>
              <a:rPr lang="fr-FR" sz="1200" kern="1200" dirty="0" smtClean="0">
                <a:solidFill>
                  <a:schemeClr val="tx1"/>
                </a:solidFill>
                <a:latin typeface="+mn-lt"/>
                <a:ea typeface="+mn-ea"/>
                <a:cs typeface="+mn-cs"/>
              </a:rPr>
              <a:t> </a:t>
            </a:r>
            <a:endParaRPr lang="fr-FR" dirty="0" smtClean="0"/>
          </a:p>
          <a:p>
            <a:pPr lvl="0"/>
            <a:r>
              <a:rPr lang="fr-FR" sz="1200" u="sng" kern="1200" dirty="0" smtClean="0">
                <a:solidFill>
                  <a:schemeClr val="tx1"/>
                </a:solidFill>
                <a:latin typeface="+mn-lt"/>
                <a:ea typeface="+mn-ea"/>
                <a:cs typeface="+mn-cs"/>
              </a:rPr>
              <a:t>Avoir un sentiment de maîtrise :</a:t>
            </a:r>
            <a:endParaRPr lang="fr-FR" sz="1200" kern="1200" dirty="0" smtClean="0">
              <a:solidFill>
                <a:schemeClr val="tx1"/>
              </a:solidFill>
              <a:latin typeface="+mn-lt"/>
              <a:ea typeface="+mn-ea"/>
              <a:cs typeface="+mn-cs"/>
            </a:endParaRPr>
          </a:p>
          <a:p>
            <a:r>
              <a:rPr lang="fr-FR" sz="1200" kern="1200" dirty="0" smtClean="0">
                <a:solidFill>
                  <a:schemeClr val="tx1"/>
                </a:solidFill>
                <a:latin typeface="+mn-lt"/>
                <a:ea typeface="+mn-ea"/>
                <a:cs typeface="+mn-cs"/>
              </a:rPr>
              <a:t>L’adolescent, par le biais du passage à l’acte, va avoir la sensation de maîtriser la situation. </a:t>
            </a:r>
            <a:r>
              <a:rPr lang="fr-FR" sz="1200" kern="1200" dirty="0" err="1" smtClean="0">
                <a:solidFill>
                  <a:schemeClr val="tx1"/>
                </a:solidFill>
                <a:latin typeface="+mn-lt"/>
                <a:ea typeface="+mn-ea"/>
                <a:cs typeface="+mn-cs"/>
              </a:rPr>
              <a:t>Jeammet</a:t>
            </a:r>
            <a:r>
              <a:rPr lang="fr-FR" sz="1200" kern="1200" dirty="0" smtClean="0">
                <a:solidFill>
                  <a:schemeClr val="tx1"/>
                </a:solidFill>
                <a:latin typeface="+mn-lt"/>
                <a:ea typeface="+mn-ea"/>
                <a:cs typeface="+mn-cs"/>
              </a:rPr>
              <a:t> (in Le </a:t>
            </a:r>
            <a:r>
              <a:rPr lang="fr-FR" sz="1200" kern="1200" dirty="0" err="1" smtClean="0">
                <a:solidFill>
                  <a:schemeClr val="tx1"/>
                </a:solidFill>
                <a:latin typeface="+mn-lt"/>
                <a:ea typeface="+mn-ea"/>
                <a:cs typeface="+mn-cs"/>
              </a:rPr>
              <a:t>Naour</a:t>
            </a:r>
            <a:r>
              <a:rPr lang="fr-FR" sz="1200" kern="1200" dirty="0" smtClean="0">
                <a:solidFill>
                  <a:schemeClr val="tx1"/>
                </a:solidFill>
                <a:latin typeface="+mn-lt"/>
                <a:ea typeface="+mn-ea"/>
                <a:cs typeface="+mn-cs"/>
              </a:rPr>
              <a:t>, 2008, p.152), explique qu’en passant à l’acte, « l’adolescent exprime le besoin de se redonner un rôle actif qui contrecarre le vécu profond de passivité face au bouleversement subi, il évite la prise de conscience qui serait douloureuse et facteur de dépression l’adolescent adopte fréquemment la même attitude phobique d’évitement à l’égard de ses productions mentales. Le patient agit pour éviter de ressentir. »</a:t>
            </a:r>
            <a:endParaRPr lang="fr-FR" dirty="0" smtClean="0"/>
          </a:p>
          <a:p>
            <a:r>
              <a:rPr lang="fr-FR" sz="1200" kern="1200" dirty="0" smtClean="0">
                <a:solidFill>
                  <a:schemeClr val="tx1"/>
                </a:solidFill>
                <a:latin typeface="+mn-lt"/>
                <a:ea typeface="+mn-ea"/>
                <a:cs typeface="+mn-cs"/>
              </a:rPr>
              <a:t>Les adolescents qui se sentent les plus passifs face au bouleversement subit, vont « répondre au temps par un remaniement de l’espace : ils vont essayer de maîtriser dans l’espace ce qu’ils ne maîtrisent pas intérieurement ». (</a:t>
            </a:r>
            <a:r>
              <a:rPr lang="fr-FR" sz="1200" kern="1200" dirty="0" err="1" smtClean="0">
                <a:solidFill>
                  <a:schemeClr val="tx1"/>
                </a:solidFill>
                <a:latin typeface="+mn-lt"/>
                <a:ea typeface="+mn-ea"/>
                <a:cs typeface="+mn-cs"/>
              </a:rPr>
              <a:t>Jeammet</a:t>
            </a:r>
            <a:r>
              <a:rPr lang="fr-FR" sz="1200" kern="1200" dirty="0" smtClean="0">
                <a:solidFill>
                  <a:schemeClr val="tx1"/>
                </a:solidFill>
                <a:latin typeface="+mn-lt"/>
                <a:ea typeface="+mn-ea"/>
                <a:cs typeface="+mn-cs"/>
              </a:rPr>
              <a:t> 2008 p.13). « Cette maîtrise de l’espace par le passage à l’acte va considérablement solliciter les adultes et ce que ne peut pas faire l’appareil psychique des jeunes, c’est l’entourage qui va devoir le faire, c'est-à-dire assurer ce rôle de tampon, de relativisation, que leur appareil psychique ne peut pas assurer. »</a:t>
            </a:r>
          </a:p>
          <a:p>
            <a:r>
              <a:rPr lang="fr-FR" sz="1200" b="1" kern="1200" dirty="0" smtClean="0">
                <a:solidFill>
                  <a:schemeClr val="tx1"/>
                </a:solidFill>
                <a:latin typeface="+mn-lt"/>
                <a:ea typeface="+mn-ea"/>
                <a:cs typeface="+mn-cs"/>
              </a:rPr>
              <a:t> </a:t>
            </a:r>
            <a:endParaRPr lang="fr-FR" dirty="0" smtClean="0"/>
          </a:p>
          <a:p>
            <a:pPr lvl="0"/>
            <a:r>
              <a:rPr lang="fr-FR" sz="1200" u="sng" kern="1200" dirty="0" smtClean="0">
                <a:solidFill>
                  <a:schemeClr val="tx1"/>
                </a:solidFill>
                <a:latin typeface="+mn-lt"/>
                <a:ea typeface="+mn-ea"/>
                <a:cs typeface="+mn-cs"/>
              </a:rPr>
              <a:t>Lutter contre la dépression :</a:t>
            </a:r>
            <a:endParaRPr lang="fr-FR" sz="1200" kern="1200" dirty="0" smtClean="0">
              <a:solidFill>
                <a:schemeClr val="tx1"/>
              </a:solidFill>
              <a:latin typeface="+mn-lt"/>
              <a:ea typeface="+mn-ea"/>
              <a:cs typeface="+mn-cs"/>
            </a:endParaRPr>
          </a:p>
          <a:p>
            <a:r>
              <a:rPr lang="fr-FR" sz="1200" kern="1200" dirty="0" smtClean="0">
                <a:solidFill>
                  <a:schemeClr val="tx1"/>
                </a:solidFill>
                <a:latin typeface="+mn-lt"/>
                <a:ea typeface="+mn-ea"/>
                <a:cs typeface="+mn-cs"/>
              </a:rPr>
              <a:t>De nombreux auteurs comme </a:t>
            </a:r>
            <a:r>
              <a:rPr lang="fr-FR" sz="1200" kern="1200" dirty="0" err="1" smtClean="0">
                <a:solidFill>
                  <a:schemeClr val="tx1"/>
                </a:solidFill>
                <a:latin typeface="+mn-lt"/>
                <a:ea typeface="+mn-ea"/>
                <a:cs typeface="+mn-cs"/>
              </a:rPr>
              <a:t>Jeammet</a:t>
            </a:r>
            <a:r>
              <a:rPr lang="fr-FR" sz="1200" kern="1200" dirty="0" smtClean="0">
                <a:solidFill>
                  <a:schemeClr val="tx1"/>
                </a:solidFill>
                <a:latin typeface="+mn-lt"/>
                <a:ea typeface="+mn-ea"/>
                <a:cs typeface="+mn-cs"/>
              </a:rPr>
              <a:t> (2005), Varga (2000) ou encore Le </a:t>
            </a:r>
            <a:r>
              <a:rPr lang="fr-FR" sz="1200" kern="1200" dirty="0" err="1" smtClean="0">
                <a:solidFill>
                  <a:schemeClr val="tx1"/>
                </a:solidFill>
                <a:latin typeface="+mn-lt"/>
                <a:ea typeface="+mn-ea"/>
                <a:cs typeface="+mn-cs"/>
              </a:rPr>
              <a:t>Naour</a:t>
            </a:r>
            <a:r>
              <a:rPr lang="fr-FR" sz="1200" kern="1200" dirty="0" smtClean="0">
                <a:solidFill>
                  <a:schemeClr val="tx1"/>
                </a:solidFill>
                <a:latin typeface="+mn-lt"/>
                <a:ea typeface="+mn-ea"/>
                <a:cs typeface="+mn-cs"/>
              </a:rPr>
              <a:t> (2008),  expliquent que le passage à l’acte permet de lutter contre la dépression, il serait comme un « rempart » (Varga, 2000) à la dépression. Les adolescents qui passent à l’acte n’arrivent pas à mettre en mots se qu’ils ressentent, ne peuvent pas intérioriser leur souffrance psychique. De ce fait, les « </a:t>
            </a:r>
            <a:r>
              <a:rPr lang="fr-FR" sz="1200" kern="1200" dirty="0" err="1" smtClean="0">
                <a:solidFill>
                  <a:schemeClr val="tx1"/>
                </a:solidFill>
                <a:latin typeface="+mn-lt"/>
                <a:ea typeface="+mn-ea"/>
                <a:cs typeface="+mn-cs"/>
              </a:rPr>
              <a:t>agirs</a:t>
            </a:r>
            <a:r>
              <a:rPr lang="fr-FR" sz="1200" kern="1200" dirty="0" smtClean="0">
                <a:solidFill>
                  <a:schemeClr val="tx1"/>
                </a:solidFill>
                <a:latin typeface="+mn-lt"/>
                <a:ea typeface="+mn-ea"/>
                <a:cs typeface="+mn-cs"/>
              </a:rPr>
              <a:t> peuvent s’avérer être des antidépresseurs et des anxiolytiques puissants. » (Le </a:t>
            </a:r>
            <a:r>
              <a:rPr lang="fr-FR" sz="1200" kern="1200" dirty="0" err="1" smtClean="0">
                <a:solidFill>
                  <a:schemeClr val="tx1"/>
                </a:solidFill>
                <a:latin typeface="+mn-lt"/>
                <a:ea typeface="+mn-ea"/>
                <a:cs typeface="+mn-cs"/>
              </a:rPr>
              <a:t>Naour</a:t>
            </a:r>
            <a:r>
              <a:rPr lang="fr-FR" sz="1200" kern="1200" dirty="0" smtClean="0">
                <a:solidFill>
                  <a:schemeClr val="tx1"/>
                </a:solidFill>
                <a:latin typeface="+mn-lt"/>
                <a:ea typeface="+mn-ea"/>
                <a:cs typeface="+mn-cs"/>
              </a:rPr>
              <a:t>, 2008, p.152). </a:t>
            </a:r>
            <a:endParaRPr lang="fr-FR" dirty="0" smtClean="0"/>
          </a:p>
          <a:p>
            <a:r>
              <a:rPr lang="fr-FR" sz="1200" kern="1200" dirty="0" err="1" smtClean="0">
                <a:solidFill>
                  <a:schemeClr val="tx1"/>
                </a:solidFill>
                <a:latin typeface="+mn-lt"/>
                <a:ea typeface="+mn-ea"/>
                <a:cs typeface="+mn-cs"/>
              </a:rPr>
              <a:t>Jeammet</a:t>
            </a:r>
            <a:r>
              <a:rPr lang="fr-FR" sz="1200" kern="1200" dirty="0" smtClean="0">
                <a:solidFill>
                  <a:schemeClr val="tx1"/>
                </a:solidFill>
                <a:latin typeface="+mn-lt"/>
                <a:ea typeface="+mn-ea"/>
                <a:cs typeface="+mn-cs"/>
              </a:rPr>
              <a:t>, (2005, p.12) ajoutera que les comportements agressifs, délictueux « à l'adolescence correspondent le plus souvent à un évitement d'états dépressifs par le recours à l'agir. Ils viennent alors à la place d'une prise de conscience insupportable à laquelle l'adolescent substitue un acte. Les adolescents qui ont une histoire de ruptures précoces, et de relations discontinues  et chaotiques dans l'enfance apparaissent particulièrement vulnérables sur ce plan; l'ampleur même de la menace dépressive venant altérer leurs capacités de supporter les affects dépressifs et de les intégrer.»</a:t>
            </a:r>
            <a:endParaRPr lang="fr-FR" dirty="0" smtClean="0"/>
          </a:p>
          <a:p>
            <a:r>
              <a:rPr lang="fr-FR" sz="1200" kern="1200" dirty="0" smtClean="0">
                <a:solidFill>
                  <a:schemeClr val="tx1"/>
                </a:solidFill>
                <a:latin typeface="+mn-lt"/>
                <a:ea typeface="+mn-ea"/>
                <a:cs typeface="+mn-cs"/>
              </a:rPr>
              <a:t>Le passage à l’acte serait une tentative d’éviter la dépression chez les adolescents, il pourrait être vu comme un mécanisme de défense qui tente de protéger leur narcissisme, de lutter contre cette vulnérabilité, le travail d’élaboration mentale étant impossible.</a:t>
            </a:r>
            <a:endParaRPr lang="fr-FR" dirty="0" smtClean="0"/>
          </a:p>
          <a:p>
            <a:r>
              <a:rPr lang="fr-FR" sz="1200" kern="1200" dirty="0" smtClean="0">
                <a:solidFill>
                  <a:schemeClr val="tx1"/>
                </a:solidFill>
                <a:latin typeface="+mn-lt"/>
                <a:ea typeface="+mn-ea"/>
                <a:cs typeface="+mn-cs"/>
              </a:rPr>
              <a:t> </a:t>
            </a:r>
            <a:endParaRPr lang="fr-FR" dirty="0" smtClean="0"/>
          </a:p>
          <a:p>
            <a:pPr lvl="0"/>
            <a:r>
              <a:rPr lang="fr-FR" sz="1200" u="sng" kern="1200" dirty="0" smtClean="0">
                <a:solidFill>
                  <a:schemeClr val="tx1"/>
                </a:solidFill>
                <a:latin typeface="+mn-lt"/>
                <a:ea typeface="+mn-ea"/>
                <a:cs typeface="+mn-cs"/>
              </a:rPr>
              <a:t>Construire des processus de séparation et d’individuation, aménager une menace sur l’identité.</a:t>
            </a:r>
            <a:endParaRPr lang="fr-FR" sz="1200" kern="1200" dirty="0" smtClean="0">
              <a:solidFill>
                <a:schemeClr val="tx1"/>
              </a:solidFill>
              <a:latin typeface="+mn-lt"/>
              <a:ea typeface="+mn-ea"/>
              <a:cs typeface="+mn-cs"/>
            </a:endParaRPr>
          </a:p>
          <a:p>
            <a:r>
              <a:rPr lang="fr-FR" sz="1200" kern="1200" dirty="0" smtClean="0">
                <a:solidFill>
                  <a:schemeClr val="tx1"/>
                </a:solidFill>
                <a:latin typeface="+mn-lt"/>
                <a:ea typeface="+mn-ea"/>
                <a:cs typeface="+mn-cs"/>
              </a:rPr>
              <a:t>Dans la première partie de ce travail, nous avons vu que l’adolescent prenait de la distance par rapport à ses figures parentales et construisait son identité (son identité sexuée).</a:t>
            </a:r>
          </a:p>
          <a:p>
            <a:r>
              <a:rPr lang="fr-FR" sz="1200" kern="1200" dirty="0" smtClean="0">
                <a:solidFill>
                  <a:schemeClr val="tx1"/>
                </a:solidFill>
                <a:latin typeface="+mn-lt"/>
                <a:ea typeface="+mn-ea"/>
                <a:cs typeface="+mn-cs"/>
              </a:rPr>
              <a:t>Le passage à l’acte peut intervenir comme « une réponse à une situation vécue comme une forme de rapproché relationnel du seul fait souvent des émotions ressenties par celui qui les éprouve comme une intrusion de celui qui les provoque. L’acte violent instaure brutalement un processus de séparation et d’individuation avec l’autre. » (</a:t>
            </a:r>
            <a:r>
              <a:rPr lang="fr-FR" sz="1200" kern="1200" dirty="0" err="1" smtClean="0">
                <a:solidFill>
                  <a:schemeClr val="tx1"/>
                </a:solidFill>
                <a:latin typeface="+mn-lt"/>
                <a:ea typeface="+mn-ea"/>
                <a:cs typeface="+mn-cs"/>
              </a:rPr>
              <a:t>Jeammet</a:t>
            </a:r>
            <a:r>
              <a:rPr lang="fr-FR" sz="1200" kern="1200" dirty="0" smtClean="0">
                <a:solidFill>
                  <a:schemeClr val="tx1"/>
                </a:solidFill>
                <a:latin typeface="+mn-lt"/>
                <a:ea typeface="+mn-ea"/>
                <a:cs typeface="+mn-cs"/>
              </a:rPr>
              <a:t>, 2005, p.57). Ainsi, une identité, tout comme un espace propre à soi peuvent être restaurés. Rappelons qu’ « une violence agie fait habituellement suite à la peur d’une violence subit, réelle ou imaginaire, mais qui fait vivre au moi un sentiment de dépossession de lui-même. » (</a:t>
            </a:r>
            <a:r>
              <a:rPr lang="fr-FR" sz="1200" kern="1200" dirty="0" err="1" smtClean="0">
                <a:solidFill>
                  <a:schemeClr val="tx1"/>
                </a:solidFill>
                <a:latin typeface="+mn-lt"/>
                <a:ea typeface="+mn-ea"/>
                <a:cs typeface="+mn-cs"/>
              </a:rPr>
              <a:t>Jeammet</a:t>
            </a:r>
            <a:r>
              <a:rPr lang="fr-FR" sz="1200" kern="1200" dirty="0" smtClean="0">
                <a:solidFill>
                  <a:schemeClr val="tx1"/>
                </a:solidFill>
                <a:latin typeface="+mn-lt"/>
                <a:ea typeface="+mn-ea"/>
                <a:cs typeface="+mn-cs"/>
              </a:rPr>
              <a:t>, 2005, p.57). Le </a:t>
            </a:r>
            <a:r>
              <a:rPr lang="fr-FR" sz="1200" kern="1200" dirty="0" err="1" smtClean="0">
                <a:solidFill>
                  <a:schemeClr val="tx1"/>
                </a:solidFill>
                <a:latin typeface="+mn-lt"/>
                <a:ea typeface="+mn-ea"/>
                <a:cs typeface="+mn-cs"/>
              </a:rPr>
              <a:t>Naour</a:t>
            </a:r>
            <a:r>
              <a:rPr lang="fr-FR" sz="1200" kern="1200" dirty="0" smtClean="0">
                <a:solidFill>
                  <a:schemeClr val="tx1"/>
                </a:solidFill>
                <a:latin typeface="+mn-lt"/>
                <a:ea typeface="+mn-ea"/>
                <a:cs typeface="+mn-cs"/>
              </a:rPr>
              <a:t> (2008), ajoute que « les conduites agies sont un moyen de réguler une distance que l’adolescent ne peut pas bien assumer au niveau intrapsychique. »</a:t>
            </a:r>
          </a:p>
          <a:p>
            <a:r>
              <a:rPr lang="fr-FR" sz="1200" i="1" kern="1200" dirty="0" smtClean="0">
                <a:solidFill>
                  <a:schemeClr val="tx1"/>
                </a:solidFill>
                <a:latin typeface="+mn-lt"/>
                <a:ea typeface="+mn-ea"/>
                <a:cs typeface="+mn-cs"/>
              </a:rPr>
              <a:t> </a:t>
            </a:r>
            <a:endParaRPr lang="fr-FR" sz="1200" kern="1200" dirty="0" smtClean="0">
              <a:solidFill>
                <a:schemeClr val="tx1"/>
              </a:solidFill>
              <a:latin typeface="+mn-lt"/>
              <a:ea typeface="+mn-ea"/>
              <a:cs typeface="+mn-cs"/>
            </a:endParaRPr>
          </a:p>
          <a:p>
            <a:r>
              <a:rPr lang="fr-FR" sz="1200" kern="1200" dirty="0" smtClean="0">
                <a:solidFill>
                  <a:schemeClr val="tx1"/>
                </a:solidFill>
                <a:latin typeface="+mn-lt"/>
                <a:ea typeface="+mn-ea"/>
                <a:cs typeface="+mn-cs"/>
              </a:rPr>
              <a:t>L’adolescent potentiellement violent « ressent son besoin des autres comme une dépendance intolérable. Il se sent diminué et menacé face à ce besoin qui le confronte à une passivité affolante. »  (</a:t>
            </a:r>
            <a:r>
              <a:rPr lang="fr-FR" sz="1200" kern="1200" dirty="0" err="1" smtClean="0">
                <a:solidFill>
                  <a:schemeClr val="tx1"/>
                </a:solidFill>
                <a:latin typeface="+mn-lt"/>
                <a:ea typeface="+mn-ea"/>
                <a:cs typeface="+mn-cs"/>
              </a:rPr>
              <a:t>Jeammet</a:t>
            </a:r>
            <a:r>
              <a:rPr lang="fr-FR" sz="1200" kern="1200" dirty="0" smtClean="0">
                <a:solidFill>
                  <a:schemeClr val="tx1"/>
                </a:solidFill>
                <a:latin typeface="+mn-lt"/>
                <a:ea typeface="+mn-ea"/>
                <a:cs typeface="+mn-cs"/>
              </a:rPr>
              <a:t>, 2002, p.185). Ainsi, « tout ce qui touche ces sujets, tout ce qui les émeut, les affecte est perçu comme un effet d’autrui sur eux. L’autre n’est plus objet d’un désir ressenti comme leur appartenant et provenant d’eux, mais comme l’origine de leurs émois, dont la source, et partant la propriété, est ainsi déplacé de l’intérieur vers l’extérieur. Par l’affect, c’est l’autre qui fait intrusion en eux, les manipule, les possède, les influence, bref les dépouille de leur libre arbitre. » (</a:t>
            </a:r>
            <a:r>
              <a:rPr lang="fr-FR" sz="1200" kern="1200" dirty="0" err="1" smtClean="0">
                <a:solidFill>
                  <a:schemeClr val="tx1"/>
                </a:solidFill>
                <a:latin typeface="+mn-lt"/>
                <a:ea typeface="+mn-ea"/>
                <a:cs typeface="+mn-cs"/>
              </a:rPr>
              <a:t>Jeammet</a:t>
            </a:r>
            <a:r>
              <a:rPr lang="fr-FR" sz="1200" kern="1200" dirty="0" smtClean="0">
                <a:solidFill>
                  <a:schemeClr val="tx1"/>
                </a:solidFill>
                <a:latin typeface="+mn-lt"/>
                <a:ea typeface="+mn-ea"/>
                <a:cs typeface="+mn-cs"/>
              </a:rPr>
              <a:t>, 2002, p.185).</a:t>
            </a:r>
          </a:p>
          <a:p>
            <a:r>
              <a:rPr lang="fr-FR" sz="1200" kern="1200" dirty="0" smtClean="0">
                <a:solidFill>
                  <a:schemeClr val="tx1"/>
                </a:solidFill>
                <a:latin typeface="+mn-lt"/>
                <a:ea typeface="+mn-ea"/>
                <a:cs typeface="+mn-cs"/>
              </a:rPr>
              <a:t>	</a:t>
            </a:r>
            <a:endParaRPr lang="fr-FR" dirty="0" smtClean="0"/>
          </a:p>
          <a:p>
            <a:r>
              <a:rPr lang="fr-FR" sz="1200" kern="1200" dirty="0" smtClean="0">
                <a:solidFill>
                  <a:schemeClr val="tx1"/>
                </a:solidFill>
                <a:latin typeface="+mn-lt"/>
                <a:ea typeface="+mn-ea"/>
                <a:cs typeface="+mn-cs"/>
              </a:rPr>
              <a:t>Sur le plan relationnel, ces adolescents seraient, selon </a:t>
            </a:r>
            <a:r>
              <a:rPr lang="fr-FR" sz="1200" kern="1200" dirty="0" err="1" smtClean="0">
                <a:solidFill>
                  <a:schemeClr val="tx1"/>
                </a:solidFill>
                <a:latin typeface="+mn-lt"/>
                <a:ea typeface="+mn-ea"/>
                <a:cs typeface="+mn-cs"/>
              </a:rPr>
              <a:t>Jeammet</a:t>
            </a:r>
            <a:r>
              <a:rPr lang="fr-FR" sz="1200" kern="1200" dirty="0" smtClean="0">
                <a:solidFill>
                  <a:schemeClr val="tx1"/>
                </a:solidFill>
                <a:latin typeface="+mn-lt"/>
                <a:ea typeface="+mn-ea"/>
                <a:cs typeface="+mn-cs"/>
              </a:rPr>
              <a:t> (2005, p.60), dans une « dépendance pathogène à l’environnement. Dépendance en ce sens que leur équilibre narcissique et affectif, c'est-à-dire leur estime et leur image d’eux-mêmes comme leur sécurité interne et leur possibilité de tolérer et de se nourrir de ses relations dont ils ont besoin, dépend plus et de façon excessive de leur environnement que de leurs ressources internes.». Cette dépendance est qualifiée de pathogène car elle peut, selon l’auteur, enfermer l’adolescent « dans un engrenage dangereux, celui de cette triade pathogène : de l’insécurité interne qui génère la dépendance au monde perceptif environnant qui à son tour génère le besoin de contrôler cet environnement dont on dépend. ».</a:t>
            </a:r>
          </a:p>
          <a:p>
            <a:endParaRPr lang="fr-FR" dirty="0"/>
          </a:p>
        </p:txBody>
      </p:sp>
      <p:sp>
        <p:nvSpPr>
          <p:cNvPr id="4" name="Espace réservé du numéro de diapositive 3"/>
          <p:cNvSpPr>
            <a:spLocks noGrp="1"/>
          </p:cNvSpPr>
          <p:nvPr>
            <p:ph type="sldNum" sz="quarter" idx="10"/>
          </p:nvPr>
        </p:nvSpPr>
        <p:spPr/>
        <p:txBody>
          <a:bodyPr/>
          <a:lstStyle/>
          <a:p>
            <a:fld id="{94A6ECE8-3EA9-4833-BB3B-E2D321DC17B8}" type="slidenum">
              <a:rPr lang="fr-FR" smtClean="0"/>
              <a:pPr/>
              <a:t>21</a:t>
            </a:fld>
            <a:endParaRPr lang="fr-F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200" kern="1200" dirty="0" smtClean="0">
                <a:solidFill>
                  <a:schemeClr val="tx1"/>
                </a:solidFill>
                <a:latin typeface="+mn-lt"/>
                <a:ea typeface="+mn-ea"/>
                <a:cs typeface="+mn-cs"/>
              </a:rPr>
              <a:t>L’adolescent peut avoir recours au passage à l’acte violent pour :</a:t>
            </a:r>
            <a:endParaRPr lang="fr-FR" dirty="0" smtClean="0"/>
          </a:p>
          <a:p>
            <a:r>
              <a:rPr lang="fr-FR" sz="1200" kern="1200" dirty="0" smtClean="0">
                <a:solidFill>
                  <a:schemeClr val="tx1"/>
                </a:solidFill>
                <a:latin typeface="+mn-lt"/>
                <a:ea typeface="+mn-ea"/>
                <a:cs typeface="+mn-cs"/>
              </a:rPr>
              <a:t> </a:t>
            </a:r>
            <a:endParaRPr lang="fr-FR" dirty="0" smtClean="0"/>
          </a:p>
          <a:p>
            <a:pPr lvl="0"/>
            <a:r>
              <a:rPr lang="fr-FR" sz="1200" u="sng" kern="1200" dirty="0" smtClean="0">
                <a:solidFill>
                  <a:schemeClr val="tx1"/>
                </a:solidFill>
                <a:latin typeface="+mn-lt"/>
                <a:ea typeface="+mn-ea"/>
                <a:cs typeface="+mn-cs"/>
              </a:rPr>
              <a:t>Eviter de penser</a:t>
            </a:r>
            <a:r>
              <a:rPr lang="fr-FR" sz="1200" kern="1200" dirty="0" smtClean="0">
                <a:solidFill>
                  <a:schemeClr val="tx1"/>
                </a:solidFill>
                <a:latin typeface="+mn-lt"/>
                <a:ea typeface="+mn-ea"/>
                <a:cs typeface="+mn-cs"/>
              </a:rPr>
              <a:t> :</a:t>
            </a:r>
          </a:p>
          <a:p>
            <a:r>
              <a:rPr lang="fr-FR" sz="1200" kern="1200" dirty="0" smtClean="0">
                <a:solidFill>
                  <a:schemeClr val="tx1"/>
                </a:solidFill>
                <a:latin typeface="+mn-lt"/>
                <a:ea typeface="+mn-ea"/>
                <a:cs typeface="+mn-cs"/>
              </a:rPr>
              <a:t>Selon </a:t>
            </a:r>
            <a:r>
              <a:rPr lang="fr-FR" sz="1200" kern="1200" dirty="0" err="1" smtClean="0">
                <a:solidFill>
                  <a:schemeClr val="tx1"/>
                </a:solidFill>
                <a:latin typeface="+mn-lt"/>
                <a:ea typeface="+mn-ea"/>
                <a:cs typeface="+mn-cs"/>
              </a:rPr>
              <a:t>Kammerer</a:t>
            </a:r>
            <a:r>
              <a:rPr lang="fr-FR" sz="1200" kern="1200" dirty="0" smtClean="0">
                <a:solidFill>
                  <a:schemeClr val="tx1"/>
                </a:solidFill>
                <a:latin typeface="+mn-lt"/>
                <a:ea typeface="+mn-ea"/>
                <a:cs typeface="+mn-cs"/>
              </a:rPr>
              <a:t> (2006, p.136) la violence qui caractérise le passage à l’acte « peut être celle qui consiste en un court circuit de la pensée par un acte qui en devient palliatif. </a:t>
            </a:r>
          </a:p>
          <a:p>
            <a:r>
              <a:rPr lang="fr-FR" sz="1200" kern="1200" dirty="0" smtClean="0">
                <a:solidFill>
                  <a:schemeClr val="tx1"/>
                </a:solidFill>
                <a:latin typeface="+mn-lt"/>
                <a:ea typeface="+mn-ea"/>
                <a:cs typeface="+mn-cs"/>
              </a:rPr>
              <a:t>Le passage à l’acte est la réponse d’un sujet confronté à une épreuve qui, pour être traversée lui demanderait un exigeant travail de pensée… et la pensée lui fait défaut.».</a:t>
            </a:r>
          </a:p>
          <a:p>
            <a:endParaRPr lang="fr-FR" sz="1200" kern="1200" dirty="0" smtClean="0">
              <a:solidFill>
                <a:schemeClr val="tx1"/>
              </a:solidFill>
              <a:latin typeface="+mn-lt"/>
              <a:ea typeface="+mn-ea"/>
              <a:cs typeface="+mn-cs"/>
            </a:endParaRPr>
          </a:p>
          <a:p>
            <a:r>
              <a:rPr lang="fr-FR" sz="1200" kern="1200" dirty="0" smtClean="0">
                <a:solidFill>
                  <a:schemeClr val="tx1"/>
                </a:solidFill>
                <a:latin typeface="+mn-lt"/>
                <a:ea typeface="+mn-ea"/>
                <a:cs typeface="+mn-cs"/>
              </a:rPr>
              <a:t> L’adolescent va donc surinvestir la réalité externe pour contre-investir la réalité interne, </a:t>
            </a:r>
          </a:p>
          <a:p>
            <a:r>
              <a:rPr lang="fr-FR" sz="1200" kern="1200" dirty="0" smtClean="0">
                <a:solidFill>
                  <a:schemeClr val="tx1"/>
                </a:solidFill>
                <a:latin typeface="+mn-lt"/>
                <a:ea typeface="+mn-ea"/>
                <a:cs typeface="+mn-cs"/>
              </a:rPr>
              <a:t>l’adolescent va agir pour éviter de penser </a:t>
            </a:r>
          </a:p>
          <a:p>
            <a:r>
              <a:rPr lang="fr-FR" sz="1200" kern="1200" dirty="0" smtClean="0">
                <a:solidFill>
                  <a:schemeClr val="tx1"/>
                </a:solidFill>
                <a:latin typeface="+mn-lt"/>
                <a:ea typeface="+mn-ea"/>
                <a:cs typeface="+mn-cs"/>
              </a:rPr>
              <a:t>Ainsi, un adolescent qui se sent démuni devant une épreuve à dépasser peut « s’en remettre à une solution magique : celle du passage à l’acte.</a:t>
            </a:r>
          </a:p>
          <a:p>
            <a:r>
              <a:rPr lang="fr-FR" sz="1200" kern="1200" dirty="0" smtClean="0">
                <a:solidFill>
                  <a:schemeClr val="tx1"/>
                </a:solidFill>
                <a:latin typeface="+mn-lt"/>
                <a:ea typeface="+mn-ea"/>
                <a:cs typeface="+mn-cs"/>
              </a:rPr>
              <a:t> Car le passage à l’acte, c’est ce à quoi on se remet lorsqu’on a désespéré de penser et de négocier. </a:t>
            </a:r>
          </a:p>
          <a:p>
            <a:r>
              <a:rPr lang="fr-FR" sz="1200" kern="1200" dirty="0" smtClean="0">
                <a:solidFill>
                  <a:schemeClr val="tx1"/>
                </a:solidFill>
                <a:latin typeface="+mn-lt"/>
                <a:ea typeface="+mn-ea"/>
                <a:cs typeface="+mn-cs"/>
              </a:rPr>
              <a:t>Et ces même affects de honte, de haine et de rage vont se dissoudre dans le passage à l’acte en même temps que son angoisse</a:t>
            </a:r>
            <a:endParaRPr lang="fr-FR" dirty="0" smtClean="0"/>
          </a:p>
          <a:p>
            <a:r>
              <a:rPr lang="fr-FR" sz="1200" kern="1200" dirty="0" smtClean="0">
                <a:solidFill>
                  <a:schemeClr val="tx1"/>
                </a:solidFill>
                <a:latin typeface="+mn-lt"/>
                <a:ea typeface="+mn-ea"/>
                <a:cs typeface="+mn-cs"/>
              </a:rPr>
              <a:t> </a:t>
            </a:r>
            <a:endParaRPr lang="fr-FR" dirty="0" smtClean="0"/>
          </a:p>
        </p:txBody>
      </p:sp>
      <p:sp>
        <p:nvSpPr>
          <p:cNvPr id="4" name="Espace réservé du numéro de diapositive 3"/>
          <p:cNvSpPr>
            <a:spLocks noGrp="1"/>
          </p:cNvSpPr>
          <p:nvPr>
            <p:ph type="sldNum" sz="quarter" idx="10"/>
          </p:nvPr>
        </p:nvSpPr>
        <p:spPr/>
        <p:txBody>
          <a:bodyPr/>
          <a:lstStyle/>
          <a:p>
            <a:fld id="{94A6ECE8-3EA9-4833-BB3B-E2D321DC17B8}" type="slidenum">
              <a:rPr lang="fr-FR" smtClean="0"/>
              <a:pPr/>
              <a:t>22</a:t>
            </a:fld>
            <a:endParaRPr lang="fr-F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200" kern="1200" dirty="0" smtClean="0">
                <a:solidFill>
                  <a:schemeClr val="tx1"/>
                </a:solidFill>
                <a:latin typeface="+mn-lt"/>
                <a:ea typeface="+mn-ea"/>
                <a:cs typeface="+mn-cs"/>
              </a:rPr>
              <a:t>L’adolescent, par le biais du passage à l’acte, va avoir la sensation de maîtriser la situation. </a:t>
            </a:r>
          </a:p>
          <a:p>
            <a:r>
              <a:rPr lang="fr-FR" sz="1200" kern="1200" dirty="0" err="1" smtClean="0">
                <a:solidFill>
                  <a:schemeClr val="tx1"/>
                </a:solidFill>
                <a:latin typeface="+mn-lt"/>
                <a:ea typeface="+mn-ea"/>
                <a:cs typeface="+mn-cs"/>
              </a:rPr>
              <a:t>Jeammet</a:t>
            </a:r>
            <a:r>
              <a:rPr lang="fr-FR" sz="1200" kern="1200" dirty="0" smtClean="0">
                <a:solidFill>
                  <a:schemeClr val="tx1"/>
                </a:solidFill>
                <a:latin typeface="+mn-lt"/>
                <a:ea typeface="+mn-ea"/>
                <a:cs typeface="+mn-cs"/>
              </a:rPr>
              <a:t> : en passant à l’acte, « l’adolescent exprime le besoin de se redonner un rôle actif qui contrecarre le vécu profond de passivité face au bouleversement subi, </a:t>
            </a:r>
          </a:p>
          <a:p>
            <a:endParaRPr lang="fr-FR" sz="1200" kern="1200" dirty="0" smtClean="0">
              <a:solidFill>
                <a:schemeClr val="tx1"/>
              </a:solidFill>
              <a:latin typeface="+mn-lt"/>
              <a:ea typeface="+mn-ea"/>
              <a:cs typeface="+mn-cs"/>
            </a:endParaRPr>
          </a:p>
          <a:p>
            <a:pPr>
              <a:buFont typeface="Symbol"/>
              <a:buChar char="Þ"/>
            </a:pPr>
            <a:r>
              <a:rPr lang="fr-FR" sz="1200" kern="1200" dirty="0" smtClean="0">
                <a:solidFill>
                  <a:schemeClr val="tx1"/>
                </a:solidFill>
                <a:latin typeface="+mn-lt"/>
                <a:ea typeface="+mn-ea"/>
                <a:cs typeface="+mn-cs"/>
              </a:rPr>
              <a:t>il évite la prise de conscience qui serait douloureuse et facteur de dépression </a:t>
            </a:r>
          </a:p>
          <a:p>
            <a:pPr>
              <a:buFont typeface="Symbol"/>
              <a:buChar char="Þ"/>
            </a:pPr>
            <a:r>
              <a:rPr lang="fr-FR" sz="1200" kern="1200" dirty="0" smtClean="0">
                <a:solidFill>
                  <a:schemeClr val="tx1"/>
                </a:solidFill>
                <a:latin typeface="+mn-lt"/>
                <a:ea typeface="+mn-ea"/>
                <a:cs typeface="+mn-cs"/>
              </a:rPr>
              <a:t>l’adolescent adopte fréquemment la même attitude phobique d’évitement à l’égard de ses productions mentales. Le patient agit pour éviter de ressentir. </a:t>
            </a:r>
          </a:p>
          <a:p>
            <a:endParaRPr lang="fr-FR" dirty="0" smtClean="0"/>
          </a:p>
          <a:p>
            <a:r>
              <a:rPr lang="fr-FR" sz="1200" kern="1200" dirty="0" smtClean="0">
                <a:solidFill>
                  <a:schemeClr val="tx1"/>
                </a:solidFill>
                <a:latin typeface="+mn-lt"/>
                <a:ea typeface="+mn-ea"/>
                <a:cs typeface="+mn-cs"/>
              </a:rPr>
              <a:t>Les adolescents qui se sentent les plus passifs face au bouleversement subit, vont « répondre au temps par un remaniement de l’espace : ils vont essayer de maîtriser dans l’espace ce qu’ils ne maîtrisent pas intérieurement »</a:t>
            </a:r>
            <a:r>
              <a:rPr lang="fr-FR" sz="1200" kern="1200" baseline="0" dirty="0" smtClean="0">
                <a:solidFill>
                  <a:schemeClr val="tx1"/>
                </a:solidFill>
                <a:latin typeface="+mn-lt"/>
                <a:ea typeface="+mn-ea"/>
                <a:cs typeface="+mn-cs"/>
              </a:rPr>
              <a:t> </a:t>
            </a:r>
            <a:r>
              <a:rPr lang="fr-FR" sz="1200" kern="1200" dirty="0" smtClean="0">
                <a:solidFill>
                  <a:schemeClr val="tx1"/>
                </a:solidFill>
                <a:latin typeface="+mn-lt"/>
                <a:ea typeface="+mn-ea"/>
                <a:cs typeface="+mn-cs"/>
              </a:rPr>
              <a:t>(</a:t>
            </a:r>
            <a:r>
              <a:rPr lang="fr-FR" sz="1200" kern="1200" dirty="0" err="1" smtClean="0">
                <a:solidFill>
                  <a:schemeClr val="tx1"/>
                </a:solidFill>
                <a:latin typeface="+mn-lt"/>
                <a:ea typeface="+mn-ea"/>
                <a:cs typeface="+mn-cs"/>
              </a:rPr>
              <a:t>Jeammet</a:t>
            </a:r>
            <a:r>
              <a:rPr lang="fr-FR" sz="1200" kern="1200" dirty="0" smtClean="0">
                <a:solidFill>
                  <a:schemeClr val="tx1"/>
                </a:solidFill>
                <a:latin typeface="+mn-lt"/>
                <a:ea typeface="+mn-ea"/>
                <a:cs typeface="+mn-cs"/>
              </a:rPr>
              <a:t> 2008 p.13). </a:t>
            </a:r>
          </a:p>
          <a:p>
            <a:endParaRPr lang="fr-FR" sz="1200" kern="1200" dirty="0" smtClean="0">
              <a:solidFill>
                <a:schemeClr val="tx1"/>
              </a:solidFill>
              <a:latin typeface="+mn-lt"/>
              <a:ea typeface="+mn-ea"/>
              <a:cs typeface="+mn-cs"/>
            </a:endParaRPr>
          </a:p>
          <a:p>
            <a:r>
              <a:rPr lang="fr-FR" sz="1200" kern="1200" dirty="0" smtClean="0">
                <a:solidFill>
                  <a:schemeClr val="tx1"/>
                </a:solidFill>
                <a:latin typeface="+mn-lt"/>
                <a:ea typeface="+mn-ea"/>
                <a:cs typeface="+mn-cs"/>
              </a:rPr>
              <a:t>« Cette maîtrise de l’espace par le passage à l’acte va considérablement solliciter les adultes et ce que ne peut pas faire l’appareil psychique des jeunes, </a:t>
            </a:r>
          </a:p>
          <a:p>
            <a:r>
              <a:rPr lang="fr-FR" sz="1200" kern="1200" dirty="0" smtClean="0">
                <a:solidFill>
                  <a:schemeClr val="tx1"/>
                </a:solidFill>
                <a:latin typeface="+mn-lt"/>
                <a:ea typeface="+mn-ea"/>
                <a:cs typeface="+mn-cs"/>
              </a:rPr>
              <a:t>C’est l’entourage qui va devoir le faire, c'est-à-dire assurer ce rôle de tampon, de relativisation, que leur appareil psychique ne peut pas assurer. »</a:t>
            </a:r>
          </a:p>
          <a:p>
            <a:r>
              <a:rPr lang="fr-FR" sz="1200" b="1" kern="1200" dirty="0" smtClean="0">
                <a:solidFill>
                  <a:schemeClr val="tx1"/>
                </a:solidFill>
                <a:latin typeface="+mn-lt"/>
                <a:ea typeface="+mn-ea"/>
                <a:cs typeface="+mn-cs"/>
              </a:rPr>
              <a:t> </a:t>
            </a:r>
            <a:endParaRPr lang="fr-FR" dirty="0" smtClean="0"/>
          </a:p>
        </p:txBody>
      </p:sp>
      <p:sp>
        <p:nvSpPr>
          <p:cNvPr id="4" name="Espace réservé du numéro de diapositive 3"/>
          <p:cNvSpPr>
            <a:spLocks noGrp="1"/>
          </p:cNvSpPr>
          <p:nvPr>
            <p:ph type="sldNum" sz="quarter" idx="10"/>
          </p:nvPr>
        </p:nvSpPr>
        <p:spPr/>
        <p:txBody>
          <a:bodyPr/>
          <a:lstStyle/>
          <a:p>
            <a:fld id="{94A6ECE8-3EA9-4833-BB3B-E2D321DC17B8}" type="slidenum">
              <a:rPr lang="fr-FR" smtClean="0"/>
              <a:pPr/>
              <a:t>23</a:t>
            </a:fld>
            <a:endParaRPr lang="fr-F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lnSpcReduction="10000"/>
          </a:bodyPr>
          <a:lstStyle/>
          <a:p>
            <a:r>
              <a:rPr lang="fr-FR" sz="1200" b="1" kern="1200" dirty="0" smtClean="0">
                <a:solidFill>
                  <a:schemeClr val="tx1"/>
                </a:solidFill>
                <a:latin typeface="+mn-lt"/>
                <a:ea typeface="+mn-ea"/>
                <a:cs typeface="+mn-cs"/>
              </a:rPr>
              <a:t> </a:t>
            </a:r>
            <a:endParaRPr lang="fr-FR" dirty="0" smtClean="0"/>
          </a:p>
          <a:p>
            <a:pPr lvl="0"/>
            <a:r>
              <a:rPr lang="fr-FR" sz="1300" kern="1200" dirty="0" smtClean="0">
                <a:solidFill>
                  <a:schemeClr val="tx1"/>
                </a:solidFill>
                <a:latin typeface="+mn-lt"/>
                <a:ea typeface="+mn-ea"/>
                <a:cs typeface="+mn-cs"/>
              </a:rPr>
              <a:t>le passage à l’acte permet de lutter contre la dépression, il serait comme un « rempart » (Varga, 2000) à la dépression</a:t>
            </a:r>
          </a:p>
          <a:p>
            <a:pPr lvl="0"/>
            <a:r>
              <a:rPr lang="fr-FR" sz="1300" kern="1200" dirty="0" smtClean="0">
                <a:solidFill>
                  <a:schemeClr val="tx1"/>
                </a:solidFill>
                <a:latin typeface="+mn-lt"/>
                <a:ea typeface="+mn-ea"/>
                <a:cs typeface="+mn-cs"/>
              </a:rPr>
              <a:t> Les adolescents qui passent à l’acte n’arrivent pas à mettre en mots se qu’ils ressentent, ne peuvent pas intérioriser leur souffrance psychique. </a:t>
            </a:r>
          </a:p>
          <a:p>
            <a:pPr lvl="0"/>
            <a:r>
              <a:rPr lang="fr-FR" sz="1300" kern="1200" dirty="0" smtClean="0">
                <a:solidFill>
                  <a:schemeClr val="tx1"/>
                </a:solidFill>
                <a:latin typeface="+mn-lt"/>
                <a:ea typeface="+mn-ea"/>
                <a:cs typeface="+mn-cs"/>
              </a:rPr>
              <a:t>De ce fait, les « </a:t>
            </a:r>
            <a:r>
              <a:rPr lang="fr-FR" sz="1300" kern="1200" dirty="0" err="1" smtClean="0">
                <a:solidFill>
                  <a:schemeClr val="tx1"/>
                </a:solidFill>
                <a:latin typeface="+mn-lt"/>
                <a:ea typeface="+mn-ea"/>
                <a:cs typeface="+mn-cs"/>
              </a:rPr>
              <a:t>agirs</a:t>
            </a:r>
            <a:r>
              <a:rPr lang="fr-FR" sz="1300" kern="1200" dirty="0" smtClean="0">
                <a:solidFill>
                  <a:schemeClr val="tx1"/>
                </a:solidFill>
                <a:latin typeface="+mn-lt"/>
                <a:ea typeface="+mn-ea"/>
                <a:cs typeface="+mn-cs"/>
              </a:rPr>
              <a:t> peuvent s’avérer être des antidépresseurs et des anxiolytiques puissants. » (Le </a:t>
            </a:r>
            <a:r>
              <a:rPr lang="fr-FR" sz="1300" kern="1200" dirty="0" err="1" smtClean="0">
                <a:solidFill>
                  <a:schemeClr val="tx1"/>
                </a:solidFill>
                <a:latin typeface="+mn-lt"/>
                <a:ea typeface="+mn-ea"/>
                <a:cs typeface="+mn-cs"/>
              </a:rPr>
              <a:t>Naour</a:t>
            </a:r>
            <a:r>
              <a:rPr lang="fr-FR" sz="1300" kern="1200" dirty="0" smtClean="0">
                <a:solidFill>
                  <a:schemeClr val="tx1"/>
                </a:solidFill>
                <a:latin typeface="+mn-lt"/>
                <a:ea typeface="+mn-ea"/>
                <a:cs typeface="+mn-cs"/>
              </a:rPr>
              <a:t>, 2008, p.152). </a:t>
            </a:r>
          </a:p>
          <a:p>
            <a:pPr lvl="0"/>
            <a:endParaRPr lang="fr-FR" sz="1300" dirty="0" smtClean="0"/>
          </a:p>
          <a:p>
            <a:r>
              <a:rPr lang="fr-FR" sz="1300" kern="1200" dirty="0" err="1" smtClean="0">
                <a:solidFill>
                  <a:schemeClr val="tx1"/>
                </a:solidFill>
                <a:latin typeface="+mn-lt"/>
                <a:ea typeface="+mn-ea"/>
                <a:cs typeface="+mn-cs"/>
              </a:rPr>
              <a:t>Jeammet</a:t>
            </a:r>
            <a:r>
              <a:rPr lang="fr-FR" sz="1300" kern="1200" dirty="0" smtClean="0">
                <a:solidFill>
                  <a:schemeClr val="tx1"/>
                </a:solidFill>
                <a:latin typeface="+mn-lt"/>
                <a:ea typeface="+mn-ea"/>
                <a:cs typeface="+mn-cs"/>
              </a:rPr>
              <a:t>, (2005, p.12) ajoutera que les comportements agressifs, délictueux « à l'adolescence correspondent le plus souvent à un évitement d'états dépressifs par le recours à l'agir. Ils viennent alors à la place d'une prise de conscience insupportable à laquelle l'adolescent substitue un acte. </a:t>
            </a:r>
          </a:p>
          <a:p>
            <a:endParaRPr lang="fr-FR" sz="1300" kern="1200" dirty="0" smtClean="0">
              <a:solidFill>
                <a:schemeClr val="tx1"/>
              </a:solidFill>
              <a:latin typeface="+mn-lt"/>
              <a:ea typeface="+mn-ea"/>
              <a:cs typeface="+mn-cs"/>
            </a:endParaRPr>
          </a:p>
          <a:p>
            <a:r>
              <a:rPr lang="fr-FR" sz="1300" kern="1200" dirty="0" smtClean="0">
                <a:solidFill>
                  <a:schemeClr val="tx1"/>
                </a:solidFill>
                <a:latin typeface="+mn-lt"/>
                <a:ea typeface="+mn-ea"/>
                <a:cs typeface="+mn-cs"/>
              </a:rPr>
              <a:t>Les adolescents qui ont une histoire de ruptures précoces, et de relations discontinues  et chaotiques dans l'enfance apparaissent particulièrement vulnérables sur ce plan;</a:t>
            </a:r>
          </a:p>
          <a:p>
            <a:r>
              <a:rPr lang="fr-FR" sz="1300" kern="1200" dirty="0" smtClean="0">
                <a:solidFill>
                  <a:schemeClr val="tx1"/>
                </a:solidFill>
                <a:latin typeface="+mn-lt"/>
                <a:ea typeface="+mn-ea"/>
                <a:cs typeface="+mn-cs"/>
              </a:rPr>
              <a:t> l'ampleur même de la menace dépressive venant altérer leurs capacités de supporter les affects dépressifs et de les intégrer.»</a:t>
            </a:r>
            <a:endParaRPr lang="fr-FR" sz="1300" dirty="0" smtClean="0"/>
          </a:p>
          <a:p>
            <a:r>
              <a:rPr lang="fr-FR" sz="1300" kern="1200" dirty="0" smtClean="0">
                <a:solidFill>
                  <a:schemeClr val="tx1"/>
                </a:solidFill>
                <a:latin typeface="+mn-lt"/>
                <a:ea typeface="+mn-ea"/>
                <a:cs typeface="+mn-cs"/>
              </a:rPr>
              <a:t> </a:t>
            </a:r>
          </a:p>
          <a:p>
            <a:pPr marL="0" marR="0" lvl="1" indent="0" algn="l" defTabSz="914400" rtl="0" eaLnBrk="1" fontAlgn="auto" latinLnBrk="0" hangingPunct="1">
              <a:lnSpc>
                <a:spcPct val="100000"/>
              </a:lnSpc>
              <a:spcBef>
                <a:spcPts val="0"/>
              </a:spcBef>
              <a:spcAft>
                <a:spcPts val="0"/>
              </a:spcAft>
              <a:buClrTx/>
              <a:buSzTx/>
              <a:buFontTx/>
              <a:buNone/>
              <a:tabLst/>
              <a:defRPr/>
            </a:pPr>
            <a:r>
              <a:rPr lang="fr-FR" sz="1300" dirty="0" smtClean="0"/>
              <a:t>Le passage à l’acte serait une tentative d’éviter la dépression chez les adolescents, il pourrait être vu comme un mécanisme de défense qui tente de protéger leur narcissisme, de lutter contre cette vulnérabilité, le travail d’élaboration mentale étant impossible.</a:t>
            </a:r>
          </a:p>
          <a:p>
            <a:endParaRPr lang="fr-FR" dirty="0"/>
          </a:p>
        </p:txBody>
      </p:sp>
      <p:sp>
        <p:nvSpPr>
          <p:cNvPr id="4" name="Espace réservé du numéro de diapositive 3"/>
          <p:cNvSpPr>
            <a:spLocks noGrp="1"/>
          </p:cNvSpPr>
          <p:nvPr>
            <p:ph type="sldNum" sz="quarter" idx="10"/>
          </p:nvPr>
        </p:nvSpPr>
        <p:spPr/>
        <p:txBody>
          <a:bodyPr/>
          <a:lstStyle/>
          <a:p>
            <a:fld id="{94A6ECE8-3EA9-4833-BB3B-E2D321DC17B8}" type="slidenum">
              <a:rPr lang="fr-FR" smtClean="0"/>
              <a:pPr/>
              <a:t>24</a:t>
            </a:fld>
            <a:endParaRPr lang="fr-F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fontScale="40000" lnSpcReduction="20000"/>
          </a:bodyPr>
          <a:lstStyle/>
          <a:p>
            <a:r>
              <a:rPr lang="fr-FR" sz="2700" kern="1200" dirty="0" smtClean="0">
                <a:solidFill>
                  <a:schemeClr val="tx1"/>
                </a:solidFill>
                <a:latin typeface="+mn-lt"/>
                <a:ea typeface="+mn-ea"/>
                <a:cs typeface="+mn-cs"/>
              </a:rPr>
              <a:t> </a:t>
            </a:r>
            <a:r>
              <a:rPr lang="fr-FR" sz="2700" u="sng" kern="1200" dirty="0" smtClean="0">
                <a:solidFill>
                  <a:schemeClr val="tx1"/>
                </a:solidFill>
                <a:latin typeface="+mn-lt"/>
                <a:ea typeface="+mn-ea"/>
                <a:cs typeface="+mn-cs"/>
              </a:rPr>
              <a:t>Construire des processus de séparation et d’individuation, aménager une menace sur l’identité.</a:t>
            </a:r>
            <a:endParaRPr lang="fr-FR" sz="2700" kern="1200" dirty="0" smtClean="0">
              <a:solidFill>
                <a:schemeClr val="tx1"/>
              </a:solidFill>
              <a:latin typeface="+mn-lt"/>
              <a:ea typeface="+mn-ea"/>
              <a:cs typeface="+mn-cs"/>
            </a:endParaRPr>
          </a:p>
          <a:p>
            <a:r>
              <a:rPr lang="fr-FR" sz="2700" kern="1200" dirty="0" smtClean="0">
                <a:solidFill>
                  <a:schemeClr val="tx1"/>
                </a:solidFill>
                <a:latin typeface="+mn-lt"/>
                <a:ea typeface="+mn-ea"/>
                <a:cs typeface="+mn-cs"/>
              </a:rPr>
              <a:t>Dans la première partie de ce travail, nous avons vu que l’adolescent prenait de la distance par rapport à ses figures parentales et construisait son identité (son identité sexuée).</a:t>
            </a:r>
          </a:p>
          <a:p>
            <a:endParaRPr lang="fr-FR" sz="2700" kern="1200" dirty="0" smtClean="0">
              <a:solidFill>
                <a:schemeClr val="tx1"/>
              </a:solidFill>
              <a:latin typeface="+mn-lt"/>
              <a:ea typeface="+mn-ea"/>
              <a:cs typeface="+mn-cs"/>
            </a:endParaRPr>
          </a:p>
          <a:p>
            <a:r>
              <a:rPr lang="fr-FR" sz="2700" kern="1200" dirty="0" smtClean="0">
                <a:solidFill>
                  <a:schemeClr val="tx1"/>
                </a:solidFill>
                <a:latin typeface="+mn-lt"/>
                <a:ea typeface="+mn-ea"/>
                <a:cs typeface="+mn-cs"/>
              </a:rPr>
              <a:t>Le passage à l’acte peut</a:t>
            </a:r>
            <a:r>
              <a:rPr lang="fr-FR" sz="2700" kern="1200" baseline="0" dirty="0" smtClean="0">
                <a:solidFill>
                  <a:schemeClr val="tx1"/>
                </a:solidFill>
                <a:latin typeface="+mn-lt"/>
                <a:ea typeface="+mn-ea"/>
                <a:cs typeface="+mn-cs"/>
              </a:rPr>
              <a:t> permettre d’</a:t>
            </a:r>
            <a:r>
              <a:rPr lang="fr-FR" sz="2700" kern="1200" dirty="0" smtClean="0">
                <a:solidFill>
                  <a:schemeClr val="tx1"/>
                </a:solidFill>
                <a:latin typeface="+mn-lt"/>
                <a:ea typeface="+mn-ea"/>
                <a:cs typeface="+mn-cs"/>
              </a:rPr>
              <a:t>instaurer brutalement un processus de séparation et d’individuation avec l’autre. » (</a:t>
            </a:r>
            <a:r>
              <a:rPr lang="fr-FR" sz="2700" kern="1200" dirty="0" err="1" smtClean="0">
                <a:solidFill>
                  <a:schemeClr val="tx1"/>
                </a:solidFill>
                <a:latin typeface="+mn-lt"/>
                <a:ea typeface="+mn-ea"/>
                <a:cs typeface="+mn-cs"/>
              </a:rPr>
              <a:t>Jeammet</a:t>
            </a:r>
            <a:r>
              <a:rPr lang="fr-FR" sz="2700" kern="1200" dirty="0" smtClean="0">
                <a:solidFill>
                  <a:schemeClr val="tx1"/>
                </a:solidFill>
                <a:latin typeface="+mn-lt"/>
                <a:ea typeface="+mn-ea"/>
                <a:cs typeface="+mn-cs"/>
              </a:rPr>
              <a:t>, 2005, p.57). Ainsi, une identité, tout comme un espace propre à soi peuvent être restaurés.</a:t>
            </a:r>
          </a:p>
          <a:p>
            <a:endParaRPr lang="fr-FR" sz="2700" kern="1200" dirty="0" smtClean="0">
              <a:solidFill>
                <a:schemeClr val="tx1"/>
              </a:solidFill>
              <a:latin typeface="+mn-lt"/>
              <a:ea typeface="+mn-ea"/>
              <a:cs typeface="+mn-cs"/>
            </a:endParaRPr>
          </a:p>
          <a:p>
            <a:r>
              <a:rPr lang="fr-FR" sz="2700" kern="1200" dirty="0" smtClean="0">
                <a:solidFill>
                  <a:schemeClr val="tx1"/>
                </a:solidFill>
                <a:latin typeface="+mn-lt"/>
                <a:ea typeface="+mn-ea"/>
                <a:cs typeface="+mn-cs"/>
              </a:rPr>
              <a:t> Rappelons qu’ « une violence agie fait habituellement suite à la peur d’une violence subie, réelle ou imaginaire, mais qui fait vivre au moi un sentiment de dépossession de lui-même. » (</a:t>
            </a:r>
            <a:r>
              <a:rPr lang="fr-FR" sz="2700" kern="1200" dirty="0" err="1" smtClean="0">
                <a:solidFill>
                  <a:schemeClr val="tx1"/>
                </a:solidFill>
                <a:latin typeface="+mn-lt"/>
                <a:ea typeface="+mn-ea"/>
                <a:cs typeface="+mn-cs"/>
              </a:rPr>
              <a:t>Jeammet</a:t>
            </a:r>
            <a:r>
              <a:rPr lang="fr-FR" sz="2700" kern="1200" dirty="0" smtClean="0">
                <a:solidFill>
                  <a:schemeClr val="tx1"/>
                </a:solidFill>
                <a:latin typeface="+mn-lt"/>
                <a:ea typeface="+mn-ea"/>
                <a:cs typeface="+mn-cs"/>
              </a:rPr>
              <a:t>, 2005, p.57).</a:t>
            </a:r>
          </a:p>
          <a:p>
            <a:r>
              <a:rPr lang="fr-FR" sz="2700" kern="1200" dirty="0" smtClean="0">
                <a:solidFill>
                  <a:schemeClr val="tx1"/>
                </a:solidFill>
                <a:latin typeface="+mn-lt"/>
                <a:ea typeface="+mn-ea"/>
                <a:cs typeface="+mn-cs"/>
              </a:rPr>
              <a:t> « les conduites agies sont un moyen de réguler une distance que l’adolescent ne peut pas bien assumer au niveau intrapsychique. » Le </a:t>
            </a:r>
            <a:r>
              <a:rPr lang="fr-FR" sz="2700" kern="1200" dirty="0" err="1" smtClean="0">
                <a:solidFill>
                  <a:schemeClr val="tx1"/>
                </a:solidFill>
                <a:latin typeface="+mn-lt"/>
                <a:ea typeface="+mn-ea"/>
                <a:cs typeface="+mn-cs"/>
              </a:rPr>
              <a:t>Naour</a:t>
            </a:r>
            <a:r>
              <a:rPr lang="fr-FR" sz="2700" kern="1200" dirty="0" smtClean="0">
                <a:solidFill>
                  <a:schemeClr val="tx1"/>
                </a:solidFill>
                <a:latin typeface="+mn-lt"/>
                <a:ea typeface="+mn-ea"/>
                <a:cs typeface="+mn-cs"/>
              </a:rPr>
              <a:t> (2008)</a:t>
            </a:r>
          </a:p>
          <a:p>
            <a:r>
              <a:rPr lang="fr-FR" sz="2700" i="1" kern="1200" dirty="0" smtClean="0">
                <a:solidFill>
                  <a:schemeClr val="tx1"/>
                </a:solidFill>
                <a:latin typeface="+mn-lt"/>
                <a:ea typeface="+mn-ea"/>
                <a:cs typeface="+mn-cs"/>
              </a:rPr>
              <a:t> </a:t>
            </a:r>
            <a:endParaRPr lang="fr-FR" sz="2700" kern="1200" dirty="0" smtClean="0">
              <a:solidFill>
                <a:schemeClr val="tx1"/>
              </a:solidFill>
              <a:latin typeface="+mn-lt"/>
              <a:ea typeface="+mn-ea"/>
              <a:cs typeface="+mn-cs"/>
            </a:endParaRPr>
          </a:p>
          <a:p>
            <a:r>
              <a:rPr lang="fr-FR" sz="2700" kern="1200" dirty="0" smtClean="0">
                <a:solidFill>
                  <a:schemeClr val="tx1"/>
                </a:solidFill>
                <a:latin typeface="+mn-lt"/>
                <a:ea typeface="+mn-ea"/>
                <a:cs typeface="+mn-cs"/>
              </a:rPr>
              <a:t>	</a:t>
            </a:r>
            <a:endParaRPr lang="fr-FR" sz="2700" dirty="0" smtClean="0"/>
          </a:p>
          <a:p>
            <a:r>
              <a:rPr lang="fr-FR" sz="2700" kern="1200" dirty="0" smtClean="0">
                <a:solidFill>
                  <a:schemeClr val="tx1"/>
                </a:solidFill>
                <a:latin typeface="+mn-lt"/>
                <a:ea typeface="+mn-ea"/>
                <a:cs typeface="+mn-cs"/>
              </a:rPr>
              <a:t>Sur le plan relationnel, ces adolescents seraient, selon </a:t>
            </a:r>
            <a:r>
              <a:rPr lang="fr-FR" sz="2700" kern="1200" dirty="0" err="1" smtClean="0">
                <a:solidFill>
                  <a:schemeClr val="tx1"/>
                </a:solidFill>
                <a:latin typeface="+mn-lt"/>
                <a:ea typeface="+mn-ea"/>
                <a:cs typeface="+mn-cs"/>
              </a:rPr>
              <a:t>Jeammet</a:t>
            </a:r>
            <a:r>
              <a:rPr lang="fr-FR" sz="2700" kern="1200" dirty="0" smtClean="0">
                <a:solidFill>
                  <a:schemeClr val="tx1"/>
                </a:solidFill>
                <a:latin typeface="+mn-lt"/>
                <a:ea typeface="+mn-ea"/>
                <a:cs typeface="+mn-cs"/>
              </a:rPr>
              <a:t> (2005, p.60), dans une « dépendance pathogène à l’environnement. </a:t>
            </a:r>
          </a:p>
          <a:p>
            <a:r>
              <a:rPr lang="fr-FR" sz="2700" kern="1200" dirty="0" smtClean="0">
                <a:solidFill>
                  <a:schemeClr val="tx1"/>
                </a:solidFill>
                <a:latin typeface="+mn-lt"/>
                <a:ea typeface="+mn-ea"/>
                <a:cs typeface="+mn-cs"/>
              </a:rPr>
              <a:t>=&gt;leur équilibre narcissique et affectif, c'est-à-dire leur estime et leur image d’eux-mêmes comme leur sécurité interne et leur possibilité de tolérer et de se nourrir de ses relations dont ils ont besoin, dépend plus et de façon excessive de leur environnement que de leurs ressources internes.</a:t>
            </a:r>
          </a:p>
          <a:p>
            <a:r>
              <a:rPr lang="fr-FR" sz="2700" kern="1200" dirty="0" smtClean="0">
                <a:solidFill>
                  <a:schemeClr val="tx1"/>
                </a:solidFill>
                <a:latin typeface="+mn-lt"/>
                <a:ea typeface="+mn-ea"/>
                <a:cs typeface="+mn-cs"/>
              </a:rPr>
              <a:t>=&gt; Cette dépendance est qualifiée de pathogène car elle peut, selon l’auteur, enfermer l’adolescent « dans un engrenage dangereux, celui de cette triade pathogène : de l’insécurité interne qui génère la dépendance au monde perceptif environnant qui à son tour génère le besoin de contrôler cet environnement dont on dépend. ».</a:t>
            </a:r>
          </a:p>
          <a:p>
            <a:endParaRPr lang="fr-FR" dirty="0"/>
          </a:p>
        </p:txBody>
      </p:sp>
      <p:sp>
        <p:nvSpPr>
          <p:cNvPr id="4" name="Espace réservé du numéro de diapositive 3"/>
          <p:cNvSpPr>
            <a:spLocks noGrp="1"/>
          </p:cNvSpPr>
          <p:nvPr>
            <p:ph type="sldNum" sz="quarter" idx="10"/>
          </p:nvPr>
        </p:nvSpPr>
        <p:spPr/>
        <p:txBody>
          <a:bodyPr/>
          <a:lstStyle/>
          <a:p>
            <a:fld id="{94A6ECE8-3EA9-4833-BB3B-E2D321DC17B8}" type="slidenum">
              <a:rPr lang="fr-FR" smtClean="0"/>
              <a:pPr/>
              <a:t>25</a:t>
            </a:fld>
            <a:endParaRPr lang="fr-F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94A6ECE8-3EA9-4833-BB3B-E2D321DC17B8}" type="slidenum">
              <a:rPr lang="fr-FR" smtClean="0"/>
              <a:pPr/>
              <a:t>26</a:t>
            </a:fld>
            <a:endParaRPr lang="fr-F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94A6ECE8-3EA9-4833-BB3B-E2D321DC17B8}" type="slidenum">
              <a:rPr lang="fr-FR" smtClean="0"/>
              <a:pPr/>
              <a:t>27</a:t>
            </a:fld>
            <a:endParaRPr lang="fr-F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94A6ECE8-3EA9-4833-BB3B-E2D321DC17B8}" type="slidenum">
              <a:rPr lang="fr-FR" smtClean="0"/>
              <a:pPr/>
              <a:t>28</a:t>
            </a:fld>
            <a:endParaRPr lang="fr-F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eaLnBrk="1" hangingPunct="1"/>
            <a:r>
              <a:rPr lang="fr-FR" dirty="0" smtClean="0"/>
              <a:t>serait le prolongement de la perversion polymorphe de l’enfant où ce dernier investit de façon partielle les différentes zones de son corps pour aboutir au plaisir et non à un échange dans un processus relationnel.</a:t>
            </a:r>
          </a:p>
          <a:p>
            <a:pPr eaLnBrk="1" hangingPunct="1"/>
            <a:r>
              <a:rPr lang="fr-FR" dirty="0" smtClean="0"/>
              <a:t>L’adolescent, sous la pression de la puberté, peut être conduit à cet investissement à titre de pulsions partielles. La place et la reconnaissance de l’autre sont alors au 2nd plan. </a:t>
            </a:r>
          </a:p>
          <a:p>
            <a:pPr eaLnBrk="1" hangingPunct="1"/>
            <a:endParaRPr lang="fr-FR" dirty="0" smtClean="0"/>
          </a:p>
          <a:p>
            <a:pPr algn="just" eaLnBrk="1" hangingPunct="1"/>
            <a:r>
              <a:rPr lang="fr-FR" altLang="ja-JP" dirty="0" smtClean="0">
                <a:latin typeface="Times New Roman" pitchFamily="18" charset="0"/>
                <a:ea typeface="MS Mincho" pitchFamily="49" charset="-128"/>
              </a:rPr>
              <a:t>fréquence des manifestations perverses à l’adolescence : fétichisme, transvestisme, exhibitionnisme, addiction passagère à la pornographie, gestes de séduction ou d’agressions sexuelles, </a:t>
            </a:r>
            <a:r>
              <a:rPr lang="fr-FR" altLang="ja-JP" dirty="0" err="1" smtClean="0">
                <a:latin typeface="Times New Roman" pitchFamily="18" charset="0"/>
                <a:ea typeface="MS Mincho" pitchFamily="49" charset="-128"/>
              </a:rPr>
              <a:t>etc</a:t>
            </a:r>
            <a:endParaRPr lang="fr-FR" altLang="ja-JP" dirty="0" smtClean="0">
              <a:latin typeface="Times New Roman" pitchFamily="18" charset="0"/>
              <a:ea typeface="MS Mincho" pitchFamily="49" charset="-128"/>
            </a:endParaRPr>
          </a:p>
          <a:p>
            <a:pPr algn="just" eaLnBrk="1" hangingPunct="1"/>
            <a:r>
              <a:rPr lang="fr-FR" altLang="ja-JP" dirty="0" smtClean="0">
                <a:latin typeface="Times New Roman" pitchFamily="18" charset="0"/>
                <a:ea typeface="MS Mincho" pitchFamily="49" charset="-128"/>
              </a:rPr>
              <a:t>« forme de demande ou d’appel à l’aide »</a:t>
            </a:r>
          </a:p>
          <a:p>
            <a:endParaRPr lang="fr-FR" dirty="0"/>
          </a:p>
        </p:txBody>
      </p:sp>
      <p:sp>
        <p:nvSpPr>
          <p:cNvPr id="4" name="Espace réservé du numéro de diapositive 3"/>
          <p:cNvSpPr>
            <a:spLocks noGrp="1"/>
          </p:cNvSpPr>
          <p:nvPr>
            <p:ph type="sldNum" sz="quarter" idx="10"/>
          </p:nvPr>
        </p:nvSpPr>
        <p:spPr/>
        <p:txBody>
          <a:bodyPr/>
          <a:lstStyle/>
          <a:p>
            <a:fld id="{94A6ECE8-3EA9-4833-BB3B-E2D321DC17B8}" type="slidenum">
              <a:rPr lang="fr-FR" smtClean="0"/>
              <a:pPr/>
              <a:t>29</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200" kern="1200" dirty="0" smtClean="0">
                <a:solidFill>
                  <a:schemeClr val="tx1"/>
                </a:solidFill>
                <a:latin typeface="+mn-lt"/>
                <a:ea typeface="+mn-ea"/>
                <a:cs typeface="+mn-cs"/>
              </a:rPr>
              <a:t> </a:t>
            </a:r>
            <a:endParaRPr lang="fr-FR" dirty="0" smtClean="0"/>
          </a:p>
          <a:p>
            <a:r>
              <a:rPr lang="fr-FR" sz="1200" kern="1200" dirty="0" smtClean="0">
                <a:solidFill>
                  <a:schemeClr val="tx1"/>
                </a:solidFill>
                <a:latin typeface="+mn-lt"/>
                <a:ea typeface="+mn-ea"/>
                <a:cs typeface="+mn-cs"/>
              </a:rPr>
              <a:t>Pour Marty (2008, p.21), « au moment de l’entrée en puberté, la violence qui s’exerce contre le moi émane de deux sources », dont une attaque qui vient du corps pubère « considéré comme objet (externe) menaçant l’équilibre narcissique du sujet ». </a:t>
            </a:r>
            <a:r>
              <a:rPr lang="fr-FR" sz="1200" kern="1200" dirty="0" err="1" smtClean="0">
                <a:solidFill>
                  <a:schemeClr val="tx1"/>
                </a:solidFill>
                <a:latin typeface="+mn-lt"/>
                <a:ea typeface="+mn-ea"/>
                <a:cs typeface="+mn-cs"/>
              </a:rPr>
              <a:t>Birraux</a:t>
            </a:r>
            <a:r>
              <a:rPr lang="fr-FR" sz="1200" kern="1200" dirty="0" smtClean="0">
                <a:solidFill>
                  <a:schemeClr val="tx1"/>
                </a:solidFill>
                <a:latin typeface="+mn-lt"/>
                <a:ea typeface="+mn-ea"/>
                <a:cs typeface="+mn-cs"/>
              </a:rPr>
              <a:t> (1994, p.62) ajoute que « la perte du corps infantile, les renoncements qu’elle induit menacent constamment l’assomption de l’adolescence. »</a:t>
            </a:r>
            <a:endParaRPr lang="fr-FR" dirty="0" smtClean="0"/>
          </a:p>
          <a:p>
            <a:r>
              <a:rPr lang="fr-FR" sz="1200" kern="1200" dirty="0" smtClean="0">
                <a:solidFill>
                  <a:schemeClr val="tx1"/>
                </a:solidFill>
                <a:latin typeface="+mn-lt"/>
                <a:ea typeface="+mn-ea"/>
                <a:cs typeface="+mn-cs"/>
              </a:rPr>
              <a:t> </a:t>
            </a:r>
            <a:endParaRPr lang="fr-FR" dirty="0"/>
          </a:p>
        </p:txBody>
      </p:sp>
      <p:sp>
        <p:nvSpPr>
          <p:cNvPr id="4" name="Espace réservé du numéro de diapositive 3"/>
          <p:cNvSpPr>
            <a:spLocks noGrp="1"/>
          </p:cNvSpPr>
          <p:nvPr>
            <p:ph type="sldNum" sz="quarter" idx="10"/>
          </p:nvPr>
        </p:nvSpPr>
        <p:spPr/>
        <p:txBody>
          <a:bodyPr/>
          <a:lstStyle/>
          <a:p>
            <a:fld id="{94A6ECE8-3EA9-4833-BB3B-E2D321DC17B8}" type="slidenum">
              <a:rPr lang="fr-FR" smtClean="0"/>
              <a:pPr/>
              <a:t>3</a:t>
            </a:fld>
            <a:endParaRPr lang="fr-F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94A6ECE8-3EA9-4833-BB3B-E2D321DC17B8}" type="slidenum">
              <a:rPr lang="fr-FR" smtClean="0"/>
              <a:pPr/>
              <a:t>30</a:t>
            </a:fld>
            <a:endParaRPr lang="fr-F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94A6ECE8-3EA9-4833-BB3B-E2D321DC17B8}" type="slidenum">
              <a:rPr lang="fr-FR" smtClean="0"/>
              <a:pPr/>
              <a:t>31</a:t>
            </a:fld>
            <a:endParaRPr lang="fr-F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a:t>
            </a:r>
            <a:endParaRPr lang="fr-FR" dirty="0"/>
          </a:p>
        </p:txBody>
      </p:sp>
      <p:sp>
        <p:nvSpPr>
          <p:cNvPr id="4" name="Espace réservé du numéro de diapositive 3"/>
          <p:cNvSpPr>
            <a:spLocks noGrp="1"/>
          </p:cNvSpPr>
          <p:nvPr>
            <p:ph type="sldNum" sz="quarter" idx="10"/>
          </p:nvPr>
        </p:nvSpPr>
        <p:spPr/>
        <p:txBody>
          <a:bodyPr/>
          <a:lstStyle/>
          <a:p>
            <a:fld id="{94A6ECE8-3EA9-4833-BB3B-E2D321DC17B8}" type="slidenum">
              <a:rPr lang="fr-FR" smtClean="0"/>
              <a:pPr/>
              <a:t>32</a:t>
            </a:fld>
            <a:endParaRPr lang="fr-F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Vidéo différence </a:t>
            </a:r>
            <a:r>
              <a:rPr lang="fr-FR" dirty="0" err="1" smtClean="0"/>
              <a:t>incestuel</a:t>
            </a:r>
            <a:r>
              <a:rPr lang="fr-FR" dirty="0" smtClean="0"/>
              <a:t> / </a:t>
            </a:r>
            <a:r>
              <a:rPr lang="fr-FR" dirty="0" err="1" smtClean="0"/>
              <a:t>incestueu</a:t>
            </a:r>
            <a:endParaRPr lang="fr-FR" dirty="0" smtClean="0"/>
          </a:p>
          <a:p>
            <a:endParaRPr lang="fr-FR" dirty="0" smtClean="0"/>
          </a:p>
          <a:p>
            <a:r>
              <a:rPr lang="fr-FR" dirty="0" smtClean="0"/>
              <a:t>soit dans une </a:t>
            </a:r>
            <a:r>
              <a:rPr lang="fr-FR" b="1" dirty="0" smtClean="0"/>
              <a:t>ambiance familiale </a:t>
            </a:r>
            <a:r>
              <a:rPr lang="fr-FR" b="1" dirty="0" err="1" smtClean="0"/>
              <a:t>hyposexualisée</a:t>
            </a:r>
            <a:r>
              <a:rPr lang="fr-FR" b="1" dirty="0" smtClean="0"/>
              <a:t> </a:t>
            </a:r>
            <a:r>
              <a:rPr lang="fr-FR" dirty="0" smtClean="0"/>
              <a:t>dans laquelle on ne parle jamais de sexualité ni de relations affectives, les enfants étant livrés à leur désir sans encadrement, de la part des parents qui éprouvent du dégoût à l’égard de ce qui concerne le sexuel</a:t>
            </a:r>
            <a:endParaRPr lang="fr-FR" dirty="0"/>
          </a:p>
        </p:txBody>
      </p:sp>
      <p:sp>
        <p:nvSpPr>
          <p:cNvPr id="4" name="Espace réservé du numéro de diapositive 3"/>
          <p:cNvSpPr>
            <a:spLocks noGrp="1"/>
          </p:cNvSpPr>
          <p:nvPr>
            <p:ph type="sldNum" sz="quarter" idx="10"/>
          </p:nvPr>
        </p:nvSpPr>
        <p:spPr/>
        <p:txBody>
          <a:bodyPr/>
          <a:lstStyle/>
          <a:p>
            <a:fld id="{94A6ECE8-3EA9-4833-BB3B-E2D321DC17B8}" type="slidenum">
              <a:rPr lang="fr-FR" smtClean="0"/>
              <a:pPr/>
              <a:t>33</a:t>
            </a:fld>
            <a:endParaRPr lang="fr-F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94A6ECE8-3EA9-4833-BB3B-E2D321DC17B8}" type="slidenum">
              <a:rPr lang="fr-FR" smtClean="0"/>
              <a:pPr/>
              <a:t>34</a:t>
            </a:fld>
            <a:endParaRPr lang="fr-F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t>attachement adhésif à la figure maternelle dont ils ne parviennent pas à se détacher. </a:t>
            </a:r>
          </a:p>
          <a:p>
            <a:endParaRPr lang="fr-FR" dirty="0"/>
          </a:p>
        </p:txBody>
      </p:sp>
      <p:sp>
        <p:nvSpPr>
          <p:cNvPr id="4" name="Espace réservé du numéro de diapositive 3"/>
          <p:cNvSpPr>
            <a:spLocks noGrp="1"/>
          </p:cNvSpPr>
          <p:nvPr>
            <p:ph type="sldNum" sz="quarter" idx="10"/>
          </p:nvPr>
        </p:nvSpPr>
        <p:spPr/>
        <p:txBody>
          <a:bodyPr/>
          <a:lstStyle/>
          <a:p>
            <a:fld id="{94A6ECE8-3EA9-4833-BB3B-E2D321DC17B8}" type="slidenum">
              <a:rPr lang="fr-FR" smtClean="0"/>
              <a:pPr/>
              <a:t>35</a:t>
            </a:fld>
            <a:endParaRPr lang="fr-F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200" kern="1200" dirty="0" smtClean="0">
                <a:solidFill>
                  <a:schemeClr val="tx1"/>
                </a:solidFill>
                <a:latin typeface="+mn-lt"/>
                <a:ea typeface="+mn-ea"/>
                <a:cs typeface="+mn-cs"/>
              </a:rPr>
              <a:t>Les agressions sexuelles sont alors commises sur un enfant d’âge scolaire (7-11 ans) plus intimidable et facilement manipulable. Généralement, l’auteur et la victime se connaissent (</a:t>
            </a:r>
            <a:r>
              <a:rPr lang="fr-FR" sz="1200" kern="1200" dirty="0" err="1" smtClean="0">
                <a:solidFill>
                  <a:schemeClr val="tx1"/>
                </a:solidFill>
                <a:latin typeface="+mn-lt"/>
                <a:ea typeface="+mn-ea"/>
                <a:cs typeface="+mn-cs"/>
              </a:rPr>
              <a:t>Mathews</a:t>
            </a:r>
            <a:r>
              <a:rPr lang="fr-FR" sz="1200" kern="1200" dirty="0" smtClean="0">
                <a:solidFill>
                  <a:schemeClr val="tx1"/>
                </a:solidFill>
                <a:latin typeface="+mn-lt"/>
                <a:ea typeface="+mn-ea"/>
                <a:cs typeface="+mn-cs"/>
              </a:rPr>
              <a:t>, Hunter, </a:t>
            </a:r>
            <a:r>
              <a:rPr lang="fr-FR" sz="1200" kern="1200" dirty="0" err="1" smtClean="0">
                <a:solidFill>
                  <a:schemeClr val="tx1"/>
                </a:solidFill>
                <a:latin typeface="+mn-lt"/>
                <a:ea typeface="+mn-ea"/>
                <a:cs typeface="+mn-cs"/>
              </a:rPr>
              <a:t>Vuz</a:t>
            </a:r>
            <a:r>
              <a:rPr lang="fr-FR" sz="1200" kern="1200" dirty="0" smtClean="0">
                <a:solidFill>
                  <a:schemeClr val="tx1"/>
                </a:solidFill>
                <a:latin typeface="+mn-lt"/>
                <a:ea typeface="+mn-ea"/>
                <a:cs typeface="+mn-cs"/>
              </a:rPr>
              <a:t>, 1997 ; </a:t>
            </a:r>
            <a:r>
              <a:rPr lang="fr-FR" sz="1200" kern="1200" dirty="0" err="1" smtClean="0">
                <a:solidFill>
                  <a:schemeClr val="tx1"/>
                </a:solidFill>
                <a:latin typeface="+mn-lt"/>
                <a:ea typeface="+mn-ea"/>
                <a:cs typeface="+mn-cs"/>
              </a:rPr>
              <a:t>Wieckowski</a:t>
            </a:r>
            <a:r>
              <a:rPr lang="fr-FR" sz="1200" kern="1200" dirty="0" smtClean="0">
                <a:solidFill>
                  <a:schemeClr val="tx1"/>
                </a:solidFill>
                <a:latin typeface="+mn-lt"/>
                <a:ea typeface="+mn-ea"/>
                <a:cs typeface="+mn-cs"/>
              </a:rPr>
              <a:t> et coll., 1998 ; </a:t>
            </a:r>
            <a:r>
              <a:rPr lang="fr-FR" sz="1200" kern="1200" dirty="0" err="1" smtClean="0">
                <a:solidFill>
                  <a:schemeClr val="tx1"/>
                </a:solidFill>
                <a:latin typeface="+mn-lt"/>
                <a:ea typeface="+mn-ea"/>
                <a:cs typeface="+mn-cs"/>
              </a:rPr>
              <a:t>Worling</a:t>
            </a:r>
            <a:r>
              <a:rPr lang="fr-FR" sz="1200" kern="1200" dirty="0" smtClean="0">
                <a:solidFill>
                  <a:schemeClr val="tx1"/>
                </a:solidFill>
                <a:latin typeface="+mn-lt"/>
                <a:ea typeface="+mn-ea"/>
                <a:cs typeface="+mn-cs"/>
              </a:rPr>
              <a:t>, 2001). Dans 70 % des cas, l’atteinte sexuelle est commise à l’intérieur, à l’abri du regard des adultes. Lorsque la victime est un enfant jeune, le contexte de </a:t>
            </a:r>
            <a:r>
              <a:rPr lang="fr-FR" sz="1200" i="1" kern="1200" dirty="0" smtClean="0">
                <a:solidFill>
                  <a:schemeClr val="tx1"/>
                </a:solidFill>
                <a:latin typeface="+mn-lt"/>
                <a:ea typeface="+mn-ea"/>
                <a:cs typeface="+mn-cs"/>
              </a:rPr>
              <a:t>« nursing » </a:t>
            </a:r>
            <a:r>
              <a:rPr lang="fr-FR" sz="1200" kern="1200" dirty="0" smtClean="0">
                <a:solidFill>
                  <a:schemeClr val="tx1"/>
                </a:solidFill>
                <a:latin typeface="+mn-lt"/>
                <a:ea typeface="+mn-ea"/>
                <a:cs typeface="+mn-cs"/>
              </a:rPr>
              <a:t>est présent près d’une fois sur deux (Davis, </a:t>
            </a:r>
            <a:r>
              <a:rPr lang="fr-FR" sz="1200" kern="1200" dirty="0" err="1" smtClean="0">
                <a:solidFill>
                  <a:schemeClr val="tx1"/>
                </a:solidFill>
                <a:latin typeface="+mn-lt"/>
                <a:ea typeface="+mn-ea"/>
                <a:cs typeface="+mn-cs"/>
              </a:rPr>
              <a:t>Leitenberg</a:t>
            </a:r>
            <a:r>
              <a:rPr lang="fr-FR" sz="1200" kern="1200" dirty="0" smtClean="0">
                <a:solidFill>
                  <a:schemeClr val="tx1"/>
                </a:solidFill>
                <a:latin typeface="+mn-lt"/>
                <a:ea typeface="+mn-ea"/>
                <a:cs typeface="+mn-cs"/>
              </a:rPr>
              <a:t>, 1987). L’enfant peut être gardé par la mère du jeune agresseur car elle exerce, par exemple, des fonctions d’assistante maternelle. Le mode opératoire est modérément structuré selon une stratégie d’approche et de mise en confiance</a:t>
            </a:r>
            <a:endParaRPr lang="fr-FR" dirty="0" smtClean="0"/>
          </a:p>
          <a:p>
            <a:endParaRPr lang="fr-FR" dirty="0"/>
          </a:p>
        </p:txBody>
      </p:sp>
      <p:sp>
        <p:nvSpPr>
          <p:cNvPr id="4" name="Espace réservé du numéro de diapositive 3"/>
          <p:cNvSpPr>
            <a:spLocks noGrp="1"/>
          </p:cNvSpPr>
          <p:nvPr>
            <p:ph type="sldNum" sz="quarter" idx="10"/>
          </p:nvPr>
        </p:nvSpPr>
        <p:spPr/>
        <p:txBody>
          <a:bodyPr/>
          <a:lstStyle/>
          <a:p>
            <a:fld id="{94A6ECE8-3EA9-4833-BB3B-E2D321DC17B8}" type="slidenum">
              <a:rPr lang="fr-FR" smtClean="0"/>
              <a:pPr/>
              <a:t>36</a:t>
            </a:fld>
            <a:endParaRPr lang="fr-F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t>L’adolescent peut alors rechercher le silence de l’enfant par chantage ou menaces : « Si tu dis ce qu’on a fait, je jouerai plus avec toi. Nos parents seront très fâchés et on sera puni. » </a:t>
            </a:r>
          </a:p>
          <a:p>
            <a:endParaRPr lang="fr-FR" dirty="0"/>
          </a:p>
        </p:txBody>
      </p:sp>
      <p:sp>
        <p:nvSpPr>
          <p:cNvPr id="4" name="Espace réservé du numéro de diapositive 3"/>
          <p:cNvSpPr>
            <a:spLocks noGrp="1"/>
          </p:cNvSpPr>
          <p:nvPr>
            <p:ph type="sldNum" sz="quarter" idx="10"/>
          </p:nvPr>
        </p:nvSpPr>
        <p:spPr/>
        <p:txBody>
          <a:bodyPr/>
          <a:lstStyle/>
          <a:p>
            <a:fld id="{94A6ECE8-3EA9-4833-BB3B-E2D321DC17B8}" type="slidenum">
              <a:rPr lang="fr-FR" smtClean="0"/>
              <a:pPr/>
              <a:t>37</a:t>
            </a:fld>
            <a:endParaRPr lang="fr-F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94A6ECE8-3EA9-4833-BB3B-E2D321DC17B8}" type="slidenum">
              <a:rPr lang="fr-FR" smtClean="0"/>
              <a:pPr/>
              <a:t>38</a:t>
            </a:fld>
            <a:endParaRPr lang="fr-F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t> Les manifestations caractérielle apparaissent très tôt au cours du développement : colère, opposition aux parents, agressivité envers les autres enfants. </a:t>
            </a:r>
          </a:p>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t>L’adolescence se caractérise par une aggravation des symptômes : conduites à risque, forte appétence à la recherche de sensations et tendances toxicomaniaques précoces.</a:t>
            </a:r>
          </a:p>
          <a:p>
            <a:endParaRPr lang="fr-FR" dirty="0"/>
          </a:p>
        </p:txBody>
      </p:sp>
      <p:sp>
        <p:nvSpPr>
          <p:cNvPr id="4" name="Espace réservé du numéro de diapositive 3"/>
          <p:cNvSpPr>
            <a:spLocks noGrp="1"/>
          </p:cNvSpPr>
          <p:nvPr>
            <p:ph type="sldNum" sz="quarter" idx="10"/>
          </p:nvPr>
        </p:nvSpPr>
        <p:spPr/>
        <p:txBody>
          <a:bodyPr/>
          <a:lstStyle/>
          <a:p>
            <a:fld id="{94A6ECE8-3EA9-4833-BB3B-E2D321DC17B8}" type="slidenum">
              <a:rPr lang="fr-FR" smtClean="0"/>
              <a:pPr/>
              <a:t>39</a:t>
            </a:fld>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200" kern="1200" dirty="0" smtClean="0">
                <a:solidFill>
                  <a:schemeClr val="tx1"/>
                </a:solidFill>
                <a:latin typeface="+mn-lt"/>
                <a:ea typeface="+mn-ea"/>
                <a:cs typeface="+mn-cs"/>
              </a:rPr>
              <a:t>Selon </a:t>
            </a:r>
            <a:r>
              <a:rPr lang="fr-FR" sz="1200" kern="1200" dirty="0" err="1" smtClean="0">
                <a:solidFill>
                  <a:schemeClr val="tx1"/>
                </a:solidFill>
                <a:latin typeface="+mn-lt"/>
                <a:ea typeface="+mn-ea"/>
                <a:cs typeface="+mn-cs"/>
              </a:rPr>
              <a:t>Birraux</a:t>
            </a:r>
            <a:r>
              <a:rPr lang="fr-FR" sz="1200" kern="1200" dirty="0" smtClean="0">
                <a:solidFill>
                  <a:schemeClr val="tx1"/>
                </a:solidFill>
                <a:latin typeface="+mn-lt"/>
                <a:ea typeface="+mn-ea"/>
                <a:cs typeface="+mn-cs"/>
              </a:rPr>
              <a:t> (1994, p.36), « le processus de la puberté engage l’adolescent dans un triple remaniement » :</a:t>
            </a:r>
          </a:p>
          <a:p>
            <a:endParaRPr lang="fr-FR" sz="1200" kern="1200" dirty="0" smtClean="0">
              <a:solidFill>
                <a:schemeClr val="tx1"/>
              </a:solidFill>
              <a:latin typeface="+mn-lt"/>
              <a:ea typeface="+mn-ea"/>
              <a:cs typeface="+mn-cs"/>
            </a:endParaRPr>
          </a:p>
          <a:p>
            <a:r>
              <a:rPr lang="fr-FR" sz="1200" kern="1200" dirty="0" smtClean="0">
                <a:solidFill>
                  <a:schemeClr val="tx1"/>
                </a:solidFill>
                <a:latin typeface="+mn-lt"/>
                <a:ea typeface="+mn-ea"/>
                <a:cs typeface="+mn-cs"/>
              </a:rPr>
              <a:t> </a:t>
            </a:r>
            <a:endParaRPr lang="fr-FR" dirty="0" smtClean="0"/>
          </a:p>
          <a:p>
            <a:endParaRPr lang="fr-FR" dirty="0"/>
          </a:p>
        </p:txBody>
      </p:sp>
      <p:sp>
        <p:nvSpPr>
          <p:cNvPr id="4" name="Espace réservé du numéro de diapositive 3"/>
          <p:cNvSpPr>
            <a:spLocks noGrp="1"/>
          </p:cNvSpPr>
          <p:nvPr>
            <p:ph type="sldNum" sz="quarter" idx="10"/>
          </p:nvPr>
        </p:nvSpPr>
        <p:spPr/>
        <p:txBody>
          <a:bodyPr/>
          <a:lstStyle/>
          <a:p>
            <a:fld id="{94A6ECE8-3EA9-4833-BB3B-E2D321DC17B8}" type="slidenum">
              <a:rPr lang="fr-FR" smtClean="0"/>
              <a:pPr/>
              <a:t>4</a:t>
            </a:fld>
            <a:endParaRPr lang="fr-F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94A6ECE8-3EA9-4833-BB3B-E2D321DC17B8}" type="slidenum">
              <a:rPr lang="fr-FR" smtClean="0"/>
              <a:pPr/>
              <a:t>40</a:t>
            </a:fld>
            <a:endParaRPr lang="fr-F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200" kern="1200" dirty="0" smtClean="0">
                <a:solidFill>
                  <a:schemeClr val="tx1"/>
                </a:solidFill>
                <a:latin typeface="+mn-lt"/>
                <a:ea typeface="+mn-ea"/>
                <a:cs typeface="+mn-cs"/>
              </a:rPr>
              <a:t>La criminalité n’est pas spécifiquement sexuelle. Il s’agit d’une poly-délinquance opportuniste qui s’ajuste au gré des occasions. De fait, l’agression sexuelle peut être réalisée à la suite d’une rencontre fortuite ou d’une envie impulsive. La victime peut cependant être repérée à l’avance. Le mode opératoire est alors plus structuré. La victime peut faire l’objet de séquestration, notamment lorsqu’elle est attirée dans un guet-apens. L’adolescent peut agir seul mais dans 30 % des cas, le mode opératoire inclut la complicité d’un ou plusieurs compères (Davis, </a:t>
            </a:r>
            <a:r>
              <a:rPr lang="fr-FR" sz="1200" kern="1200" dirty="0" err="1" smtClean="0">
                <a:solidFill>
                  <a:schemeClr val="tx1"/>
                </a:solidFill>
                <a:latin typeface="+mn-lt"/>
                <a:ea typeface="+mn-ea"/>
                <a:cs typeface="+mn-cs"/>
              </a:rPr>
              <a:t>Leitenberg</a:t>
            </a:r>
            <a:r>
              <a:rPr lang="fr-FR" sz="1200" kern="1200" dirty="0" smtClean="0">
                <a:solidFill>
                  <a:schemeClr val="tx1"/>
                </a:solidFill>
                <a:latin typeface="+mn-lt"/>
                <a:ea typeface="+mn-ea"/>
                <a:cs typeface="+mn-cs"/>
              </a:rPr>
              <a:t>, 1987). L’action est souvent brutale pour la victime, le passage à l’acte étant réalisé par surprise, menace ou contrainte.</a:t>
            </a:r>
          </a:p>
          <a:p>
            <a:endParaRPr lang="fr-FR"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fr-FR" sz="1200" kern="1200" dirty="0" smtClean="0">
                <a:solidFill>
                  <a:schemeClr val="tx1"/>
                </a:solidFill>
                <a:latin typeface="+mn-lt"/>
                <a:ea typeface="+mn-ea"/>
                <a:cs typeface="+mn-cs"/>
              </a:rPr>
              <a:t>La victime est souvent réduite à l’état d’objet fortement sexualisé, ce qui témoigne d’une perturbation profonde de la relation d’altérité. Ces adolescents reconnaissent difficilement leur responsabilité dans les actes. Une fois confondus, ils prétextent l’attitude provocatrice de la victime ou l’influence d’un complice.</a:t>
            </a:r>
          </a:p>
          <a:p>
            <a:endParaRPr lang="fr-FR" dirty="0"/>
          </a:p>
        </p:txBody>
      </p:sp>
      <p:sp>
        <p:nvSpPr>
          <p:cNvPr id="4" name="Espace réservé du numéro de diapositive 3"/>
          <p:cNvSpPr>
            <a:spLocks noGrp="1"/>
          </p:cNvSpPr>
          <p:nvPr>
            <p:ph type="sldNum" sz="quarter" idx="10"/>
          </p:nvPr>
        </p:nvSpPr>
        <p:spPr/>
        <p:txBody>
          <a:bodyPr/>
          <a:lstStyle/>
          <a:p>
            <a:fld id="{94A6ECE8-3EA9-4833-BB3B-E2D321DC17B8}" type="slidenum">
              <a:rPr lang="fr-FR" smtClean="0"/>
              <a:pPr/>
              <a:t>41</a:t>
            </a:fld>
            <a:endParaRPr lang="fr-F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94A6ECE8-3EA9-4833-BB3B-E2D321DC17B8}" type="slidenum">
              <a:rPr lang="fr-FR" smtClean="0"/>
              <a:pPr/>
              <a:t>42</a:t>
            </a:fld>
            <a:endParaRPr lang="fr-F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94A6ECE8-3EA9-4833-BB3B-E2D321DC17B8}" type="slidenum">
              <a:rPr lang="fr-FR" smtClean="0"/>
              <a:pPr/>
              <a:t>43</a:t>
            </a:fld>
            <a:endParaRPr lang="fr-F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200" kern="1200" dirty="0" smtClean="0">
                <a:solidFill>
                  <a:schemeClr val="tx1"/>
                </a:solidFill>
                <a:latin typeface="+mn-lt"/>
                <a:ea typeface="+mn-ea"/>
                <a:cs typeface="+mn-cs"/>
              </a:rPr>
              <a:t>Certains auteurs soulignent le défaut de protection, de soutien à l’enfant et de supervision parentale (Letourneau et coll., 2009 ; </a:t>
            </a:r>
            <a:r>
              <a:rPr lang="fr-FR" sz="1200" kern="1200" dirty="0" err="1" smtClean="0">
                <a:solidFill>
                  <a:schemeClr val="tx1"/>
                </a:solidFill>
                <a:latin typeface="+mn-lt"/>
                <a:ea typeface="+mn-ea"/>
                <a:cs typeface="+mn-cs"/>
              </a:rPr>
              <a:t>Henggeler</a:t>
            </a:r>
            <a:r>
              <a:rPr lang="fr-FR" sz="1200" kern="1200" dirty="0" smtClean="0">
                <a:solidFill>
                  <a:schemeClr val="tx1"/>
                </a:solidFill>
                <a:latin typeface="+mn-lt"/>
                <a:ea typeface="+mn-ea"/>
                <a:cs typeface="+mn-cs"/>
              </a:rPr>
              <a:t> et coll., 2009). D’autres mettent en avant la froideur des liens affectifs ou au contraire l’engagement émotionnel excessif de certains parents vis-à-vis de l’enfant (</a:t>
            </a:r>
            <a:r>
              <a:rPr lang="fr-FR" sz="1200" kern="1200" dirty="0" err="1" smtClean="0">
                <a:solidFill>
                  <a:schemeClr val="tx1"/>
                </a:solidFill>
                <a:latin typeface="+mn-lt"/>
                <a:ea typeface="+mn-ea"/>
                <a:cs typeface="+mn-cs"/>
              </a:rPr>
              <a:t>Matherne</a:t>
            </a:r>
            <a:r>
              <a:rPr lang="fr-FR" sz="1200" kern="1200" dirty="0" smtClean="0">
                <a:solidFill>
                  <a:schemeClr val="tx1"/>
                </a:solidFill>
                <a:latin typeface="+mn-lt"/>
                <a:ea typeface="+mn-ea"/>
                <a:cs typeface="+mn-cs"/>
              </a:rPr>
              <a:t>, Thomas, 2001).</a:t>
            </a:r>
          </a:p>
          <a:p>
            <a:endParaRPr lang="fr-FR" dirty="0"/>
          </a:p>
        </p:txBody>
      </p:sp>
      <p:sp>
        <p:nvSpPr>
          <p:cNvPr id="4" name="Espace réservé du numéro de diapositive 3"/>
          <p:cNvSpPr>
            <a:spLocks noGrp="1"/>
          </p:cNvSpPr>
          <p:nvPr>
            <p:ph type="sldNum" sz="quarter" idx="10"/>
          </p:nvPr>
        </p:nvSpPr>
        <p:spPr/>
        <p:txBody>
          <a:bodyPr/>
          <a:lstStyle/>
          <a:p>
            <a:fld id="{94A6ECE8-3EA9-4833-BB3B-E2D321DC17B8}" type="slidenum">
              <a:rPr lang="fr-FR" smtClean="0"/>
              <a:pPr/>
              <a:t>44</a:t>
            </a:fld>
            <a:endParaRPr lang="fr-F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b="1" u="sng" dirty="0" smtClean="0"/>
              <a:t>Article </a:t>
            </a:r>
            <a:r>
              <a:rPr lang="fr-FR" b="1" u="sng" dirty="0" err="1" smtClean="0"/>
              <a:t>Lemitre</a:t>
            </a:r>
            <a:endParaRPr lang="fr-FR" b="1" u="sng" dirty="0" smtClean="0"/>
          </a:p>
          <a:p>
            <a:endParaRPr lang="fr-FR" b="1" u="sng" dirty="0" smtClean="0"/>
          </a:p>
          <a:p>
            <a:r>
              <a:rPr lang="fr-FR" b="1" u="sng" dirty="0" smtClean="0"/>
              <a:t>CSP / AVS ado : rôle prépondérant de la famille comme facteur d’implication directe ou indirecte</a:t>
            </a:r>
            <a:r>
              <a:rPr lang="fr-FR" b="1" dirty="0" smtClean="0"/>
              <a:t> </a:t>
            </a:r>
            <a:r>
              <a:rPr lang="fr-FR" dirty="0" smtClean="0"/>
              <a:t>(</a:t>
            </a:r>
            <a:r>
              <a:rPr lang="fr-FR" dirty="0" err="1" smtClean="0"/>
              <a:t>knight</a:t>
            </a:r>
            <a:r>
              <a:rPr lang="fr-FR" dirty="0" smtClean="0"/>
              <a:t>, </a:t>
            </a:r>
            <a:r>
              <a:rPr lang="fr-FR" dirty="0" err="1" smtClean="0"/>
              <a:t>sims</a:t>
            </a:r>
            <a:r>
              <a:rPr lang="fr-FR" dirty="0" smtClean="0"/>
              <a:t>-</a:t>
            </a:r>
            <a:r>
              <a:rPr lang="fr-FR" dirty="0" err="1" smtClean="0"/>
              <a:t>knight</a:t>
            </a:r>
            <a:r>
              <a:rPr lang="fr-FR" dirty="0" smtClean="0"/>
              <a:t>, 2003 ; </a:t>
            </a:r>
            <a:r>
              <a:rPr lang="fr-FR" dirty="0" err="1" smtClean="0"/>
              <a:t>malauth</a:t>
            </a:r>
            <a:r>
              <a:rPr lang="fr-FR" dirty="0" smtClean="0"/>
              <a:t>, 2003 ; </a:t>
            </a:r>
            <a:r>
              <a:rPr lang="fr-FR" dirty="0" err="1" smtClean="0"/>
              <a:t>ward</a:t>
            </a:r>
            <a:r>
              <a:rPr lang="fr-FR" dirty="0" smtClean="0"/>
              <a:t>, </a:t>
            </a:r>
            <a:r>
              <a:rPr lang="fr-FR" dirty="0" err="1" smtClean="0"/>
              <a:t>siegert</a:t>
            </a:r>
            <a:r>
              <a:rPr lang="fr-FR" dirty="0" smtClean="0"/>
              <a:t>, 2002)</a:t>
            </a:r>
          </a:p>
          <a:p>
            <a:pPr lvl="0"/>
            <a:endParaRPr lang="fr-FR" b="1" dirty="0" smtClean="0"/>
          </a:p>
          <a:p>
            <a:pPr lvl="0"/>
            <a:r>
              <a:rPr lang="fr-FR" b="1" dirty="0" smtClean="0"/>
              <a:t>Défaut de protection, de soutien à l’enfant, de supervision parentale</a:t>
            </a:r>
            <a:r>
              <a:rPr lang="fr-FR" dirty="0" smtClean="0"/>
              <a:t> (</a:t>
            </a:r>
            <a:r>
              <a:rPr lang="fr-FR" dirty="0" err="1" smtClean="0"/>
              <a:t>letourneau</a:t>
            </a:r>
            <a:r>
              <a:rPr lang="fr-FR" dirty="0" smtClean="0"/>
              <a:t> et col, 2009 ; </a:t>
            </a:r>
            <a:r>
              <a:rPr lang="fr-FR" dirty="0" err="1" smtClean="0"/>
              <a:t>henggeler</a:t>
            </a:r>
            <a:r>
              <a:rPr lang="fr-FR" dirty="0" smtClean="0"/>
              <a:t> et col., 2009).</a:t>
            </a:r>
          </a:p>
          <a:p>
            <a:pPr lvl="0"/>
            <a:endParaRPr lang="fr-FR" dirty="0" smtClean="0"/>
          </a:p>
          <a:p>
            <a:pPr lvl="0"/>
            <a:r>
              <a:rPr lang="fr-FR" b="1" dirty="0" smtClean="0"/>
              <a:t>Froideur des liens affectifs / engagement émotionnel excessif</a:t>
            </a:r>
            <a:r>
              <a:rPr lang="fr-FR" dirty="0" smtClean="0"/>
              <a:t> de certains parents (</a:t>
            </a:r>
            <a:r>
              <a:rPr lang="fr-FR" dirty="0" err="1" smtClean="0"/>
              <a:t>Matherne</a:t>
            </a:r>
            <a:r>
              <a:rPr lang="fr-FR" dirty="0" smtClean="0"/>
              <a:t>, thomas, 2001)</a:t>
            </a:r>
          </a:p>
          <a:p>
            <a:pPr lvl="0"/>
            <a:endParaRPr lang="fr-FR" dirty="0" smtClean="0"/>
          </a:p>
          <a:p>
            <a:pPr lvl="0"/>
            <a:r>
              <a:rPr lang="fr-FR" b="1" dirty="0" smtClean="0"/>
              <a:t>la nature des liens intrafamiliaux</a:t>
            </a:r>
            <a:r>
              <a:rPr lang="fr-FR" dirty="0" smtClean="0"/>
              <a:t>. CF </a:t>
            </a:r>
            <a:r>
              <a:rPr lang="fr-FR" dirty="0" err="1" smtClean="0"/>
              <a:t>Bandura</a:t>
            </a:r>
            <a:r>
              <a:rPr lang="fr-FR" dirty="0" smtClean="0"/>
              <a:t> – apprentissage</a:t>
            </a:r>
            <a:r>
              <a:rPr lang="fr-FR" baseline="0" dirty="0" smtClean="0"/>
              <a:t> vicariant</a:t>
            </a:r>
          </a:p>
          <a:p>
            <a:pPr lvl="0"/>
            <a:endParaRPr lang="fr-FR"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fr-FR" b="1" dirty="0" smtClean="0"/>
              <a:t>expériences intrusives</a:t>
            </a:r>
            <a:r>
              <a:rPr lang="fr-FR" dirty="0" smtClean="0"/>
              <a:t> : effractions répétées de son monde intime, absence de règles d’intimité familiale, partage des lits ou des affaires personnelles, attouchements implicites li signifiants que l’intimité n’existe pas ou n’a pas de limites propres. Cela peut avoir des répercutions sur sa capacités à respecter, à son tour, l’intimité d’autrui. </a:t>
            </a:r>
          </a:p>
          <a:p>
            <a:pPr lvl="0"/>
            <a:endParaRPr lang="fr-FR" dirty="0" smtClean="0"/>
          </a:p>
        </p:txBody>
      </p:sp>
      <p:sp>
        <p:nvSpPr>
          <p:cNvPr id="4" name="Espace réservé du numéro de diapositive 3"/>
          <p:cNvSpPr>
            <a:spLocks noGrp="1"/>
          </p:cNvSpPr>
          <p:nvPr>
            <p:ph type="sldNum" sz="quarter" idx="10"/>
          </p:nvPr>
        </p:nvSpPr>
        <p:spPr/>
        <p:txBody>
          <a:bodyPr/>
          <a:lstStyle/>
          <a:p>
            <a:fld id="{94A6ECE8-3EA9-4833-BB3B-E2D321DC17B8}" type="slidenum">
              <a:rPr lang="fr-FR" smtClean="0"/>
              <a:pPr/>
              <a:t>45</a:t>
            </a:fld>
            <a:endParaRPr lang="fr-F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lvl="0"/>
            <a:r>
              <a:rPr lang="fr-FR" b="1" dirty="0" smtClean="0"/>
              <a:t>Incohérence du modèle éducatif</a:t>
            </a:r>
            <a:r>
              <a:rPr lang="fr-FR" dirty="0" smtClean="0"/>
              <a:t>, alternant au gré des humeurs entre attitudes excessivement permissives ou </a:t>
            </a:r>
            <a:r>
              <a:rPr lang="fr-FR" dirty="0" err="1" smtClean="0"/>
              <a:t>contrôlantes</a:t>
            </a:r>
            <a:r>
              <a:rPr lang="fr-FR" dirty="0" smtClean="0"/>
              <a:t> (tardif et col. 2007)</a:t>
            </a:r>
          </a:p>
          <a:p>
            <a:pPr lvl="0"/>
            <a:endParaRPr lang="fr-FR" dirty="0" smtClean="0"/>
          </a:p>
          <a:p>
            <a:pPr lvl="0"/>
            <a:r>
              <a:rPr lang="fr-FR" b="1" dirty="0" smtClean="0"/>
              <a:t>Renversement des rôles parents-enfant</a:t>
            </a:r>
            <a:r>
              <a:rPr lang="fr-FR" dirty="0" smtClean="0"/>
              <a:t> (</a:t>
            </a:r>
            <a:r>
              <a:rPr lang="fr-FR" dirty="0" err="1" smtClean="0"/>
              <a:t>thurston</a:t>
            </a:r>
            <a:r>
              <a:rPr lang="fr-FR" dirty="0" smtClean="0"/>
              <a:t>, 2006) … mauvaise lecture de la place de chacun et perturbation de l’inscription du </a:t>
            </a:r>
            <a:r>
              <a:rPr lang="fr-FR" dirty="0" err="1" smtClean="0"/>
              <a:t>transgénérationnel</a:t>
            </a:r>
            <a:r>
              <a:rPr lang="fr-FR" dirty="0" smtClean="0"/>
              <a:t> … perturbation de la limite dans la relation entre petits et grands, facilite VS.</a:t>
            </a:r>
          </a:p>
          <a:p>
            <a:pPr lvl="0"/>
            <a:endParaRPr lang="fr-FR" dirty="0" smtClean="0"/>
          </a:p>
          <a:p>
            <a:pPr lvl="0"/>
            <a:r>
              <a:rPr lang="fr-FR" b="1" dirty="0" smtClean="0"/>
              <a:t>Parents peuvent se livrer à des confidences inappropriées sur leur sexualité ou faire des remarques gênantes sur le corps pubère de l’enfant. </a:t>
            </a:r>
            <a:r>
              <a:rPr lang="fr-FR" dirty="0" smtClean="0"/>
              <a:t>L’énergie sexuelle qui circule alors au sein du système familial peut être fortement déstabilisatrice pour le jeune car il peut être envahi de projections sexuelles que son psychisme n’est pas en mesure d’intégrer.</a:t>
            </a:r>
          </a:p>
          <a:p>
            <a:pPr lvl="0"/>
            <a:endParaRPr lang="fr-FR" dirty="0" smtClean="0"/>
          </a:p>
          <a:p>
            <a:pPr lvl="0"/>
            <a:r>
              <a:rPr lang="fr-FR" b="1" dirty="0" smtClean="0"/>
              <a:t>Partage de l’intimité de la vie parentale, confrontation à la sexualité des adultes qui fait effraction traumatique.</a:t>
            </a:r>
            <a:r>
              <a:rPr lang="fr-FR" dirty="0" smtClean="0"/>
              <a:t> Le sexuel peut être associé à la perception d’une menace et faire peur.</a:t>
            </a:r>
          </a:p>
          <a:p>
            <a:r>
              <a:rPr lang="fr-FR" dirty="0" smtClean="0"/>
              <a:t>A l’adolescence, les </a:t>
            </a:r>
            <a:r>
              <a:rPr lang="fr-FR" b="1" dirty="0" smtClean="0"/>
              <a:t>transformations du corps pubère</a:t>
            </a:r>
            <a:r>
              <a:rPr lang="fr-FR" dirty="0" smtClean="0"/>
              <a:t> remettent l’intime et le sexuel au cœur des préoccupations … peut avoir comme effet de </a:t>
            </a:r>
            <a:r>
              <a:rPr lang="fr-FR" b="1" dirty="0" smtClean="0"/>
              <a:t>libérer les représentations traumatiques</a:t>
            </a:r>
            <a:r>
              <a:rPr lang="fr-FR" dirty="0" smtClean="0"/>
              <a:t> jusque là maintenues clivées et produire un effet d’après-coup menaçant l’intégrité physique. </a:t>
            </a:r>
          </a:p>
          <a:p>
            <a:endParaRPr lang="fr-FR" dirty="0"/>
          </a:p>
        </p:txBody>
      </p:sp>
      <p:sp>
        <p:nvSpPr>
          <p:cNvPr id="4" name="Espace réservé du numéro de diapositive 3"/>
          <p:cNvSpPr>
            <a:spLocks noGrp="1"/>
          </p:cNvSpPr>
          <p:nvPr>
            <p:ph type="sldNum" sz="quarter" idx="10"/>
          </p:nvPr>
        </p:nvSpPr>
        <p:spPr/>
        <p:txBody>
          <a:bodyPr/>
          <a:lstStyle/>
          <a:p>
            <a:fld id="{94A6ECE8-3EA9-4833-BB3B-E2D321DC17B8}" type="slidenum">
              <a:rPr lang="fr-FR" smtClean="0"/>
              <a:pPr/>
              <a:t>46</a:t>
            </a:fld>
            <a:endParaRPr lang="fr-F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err="1" smtClean="0"/>
              <a:t>Ciavaldini</a:t>
            </a:r>
            <a:endParaRPr lang="fr-FR" dirty="0" smtClean="0"/>
          </a:p>
          <a:p>
            <a:r>
              <a:rPr lang="fr-FR" dirty="0" smtClean="0"/>
              <a:t> </a:t>
            </a:r>
          </a:p>
          <a:p>
            <a:r>
              <a:rPr lang="fr-FR" dirty="0" smtClean="0"/>
              <a:t>A</a:t>
            </a:r>
            <a:r>
              <a:rPr lang="fr-FR" baseline="0" dirty="0" smtClean="0"/>
              <a:t> refaire et faire un document annexe</a:t>
            </a:r>
            <a:endParaRPr lang="fr-FR" dirty="0"/>
          </a:p>
        </p:txBody>
      </p:sp>
      <p:sp>
        <p:nvSpPr>
          <p:cNvPr id="4" name="Espace réservé du numéro de diapositive 3"/>
          <p:cNvSpPr>
            <a:spLocks noGrp="1"/>
          </p:cNvSpPr>
          <p:nvPr>
            <p:ph type="sldNum" sz="quarter" idx="10"/>
          </p:nvPr>
        </p:nvSpPr>
        <p:spPr/>
        <p:txBody>
          <a:bodyPr/>
          <a:lstStyle/>
          <a:p>
            <a:fld id="{94A6ECE8-3EA9-4833-BB3B-E2D321DC17B8}" type="slidenum">
              <a:rPr lang="fr-FR" smtClean="0"/>
              <a:pPr/>
              <a:t>47</a:t>
            </a:fld>
            <a:endParaRPr lang="fr-F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94A6ECE8-3EA9-4833-BB3B-E2D321DC17B8}" type="slidenum">
              <a:rPr lang="fr-FR" smtClean="0"/>
              <a:pPr/>
              <a:t>48</a:t>
            </a:fld>
            <a:endParaRPr lang="fr-FR"/>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94A6ECE8-3EA9-4833-BB3B-E2D321DC17B8}" type="slidenum">
              <a:rPr lang="fr-FR" smtClean="0"/>
              <a:pPr/>
              <a:t>49</a:t>
            </a:fld>
            <a:endParaRPr 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200" u="sng" kern="1200" dirty="0" smtClean="0">
                <a:solidFill>
                  <a:schemeClr val="tx1"/>
                </a:solidFill>
                <a:latin typeface="+mn-lt"/>
                <a:ea typeface="+mn-ea"/>
                <a:cs typeface="+mn-cs"/>
              </a:rPr>
              <a:t>La relation avec son propre corps</a:t>
            </a:r>
            <a:r>
              <a:rPr lang="fr-FR" sz="1200" kern="1200" dirty="0" smtClean="0">
                <a:solidFill>
                  <a:schemeClr val="tx1"/>
                </a:solidFill>
                <a:latin typeface="+mn-lt"/>
                <a:ea typeface="+mn-ea"/>
                <a:cs typeface="+mn-cs"/>
              </a:rPr>
              <a:t> : L’adolescent va perdre son corps d’enfant, son androgynie. Il va se retrouver face à un corps qui se transforme à ses dépend, et qui peut lui sembler étranger. Ainsi, « parce que son corps se transforme à son insu, il a besoin de l’apprivoiser, de le maîtriser. Il en cherche les contours et les limites, en quête d’une image de soi qui toujours lui échappe » (</a:t>
            </a:r>
            <a:r>
              <a:rPr lang="fr-FR" sz="1200" kern="1200" dirty="0" err="1" smtClean="0">
                <a:solidFill>
                  <a:schemeClr val="tx1"/>
                </a:solidFill>
                <a:latin typeface="+mn-lt"/>
                <a:ea typeface="+mn-ea"/>
                <a:cs typeface="+mn-cs"/>
              </a:rPr>
              <a:t>Jeammet</a:t>
            </a:r>
            <a:r>
              <a:rPr lang="fr-FR" sz="1200" kern="1200" dirty="0" smtClean="0">
                <a:solidFill>
                  <a:schemeClr val="tx1"/>
                </a:solidFill>
                <a:latin typeface="+mn-lt"/>
                <a:ea typeface="+mn-ea"/>
                <a:cs typeface="+mn-cs"/>
              </a:rPr>
              <a:t>, </a:t>
            </a:r>
            <a:r>
              <a:rPr lang="fr-FR" sz="1200" kern="1200" dirty="0" err="1" smtClean="0">
                <a:solidFill>
                  <a:schemeClr val="tx1"/>
                </a:solidFill>
                <a:latin typeface="+mn-lt"/>
                <a:ea typeface="+mn-ea"/>
                <a:cs typeface="+mn-cs"/>
              </a:rPr>
              <a:t>Bochereau</a:t>
            </a:r>
            <a:r>
              <a:rPr lang="fr-FR" sz="1200" kern="1200" dirty="0" smtClean="0">
                <a:solidFill>
                  <a:schemeClr val="tx1"/>
                </a:solidFill>
                <a:latin typeface="+mn-lt"/>
                <a:ea typeface="+mn-ea"/>
                <a:cs typeface="+mn-cs"/>
              </a:rPr>
              <a:t>, 2007, p.37).</a:t>
            </a:r>
            <a:endParaRPr lang="fr-FR" dirty="0" smtClean="0"/>
          </a:p>
          <a:p>
            <a:r>
              <a:rPr lang="fr-FR" sz="1200" kern="1200" dirty="0" smtClean="0">
                <a:solidFill>
                  <a:schemeClr val="tx1"/>
                </a:solidFill>
                <a:latin typeface="+mn-lt"/>
                <a:ea typeface="+mn-ea"/>
                <a:cs typeface="+mn-cs"/>
              </a:rPr>
              <a:t> </a:t>
            </a:r>
          </a:p>
          <a:p>
            <a:pPr lvl="0" algn="just"/>
            <a:r>
              <a:rPr lang="fr-FR" sz="1200" u="sng" dirty="0" smtClean="0"/>
              <a:t>Le corps comme repère spatial</a:t>
            </a:r>
            <a:r>
              <a:rPr lang="fr-FR" sz="1200" dirty="0" smtClean="0"/>
              <a:t> : « l’adolescent est confronté à la transformation de cet instrument de mesure et de référence par rapport à l’environnement, qu’est la perception de son corps propre. »</a:t>
            </a:r>
          </a:p>
          <a:p>
            <a:pPr lvl="0" algn="just"/>
            <a:r>
              <a:rPr lang="fr-FR" sz="1200" u="sng" dirty="0" smtClean="0"/>
              <a:t>Le corps comme représentant symbolique</a:t>
            </a:r>
            <a:r>
              <a:rPr lang="fr-FR" sz="1200" dirty="0" smtClean="0"/>
              <a:t> : « le corps représente pour l’adolescent un moyen d’expression symbolique de ses conflits et des modes relationnels. »</a:t>
            </a:r>
          </a:p>
          <a:p>
            <a:pPr lvl="0" algn="just"/>
            <a:r>
              <a:rPr lang="fr-FR" sz="1200" u="sng" dirty="0" smtClean="0"/>
              <a:t>Le corps et le narcissisme</a:t>
            </a:r>
            <a:r>
              <a:rPr lang="fr-FR" sz="1200" dirty="0" smtClean="0"/>
              <a:t> : l’intérêt que l’adolescent porte à son corps est prédominant à l’adolescence, il peut passer un temps important devant la glace pour se contempler, ce qui peut expliquer la place conséquente que prend le narcissisme à cet âge. </a:t>
            </a:r>
          </a:p>
          <a:p>
            <a:pPr lvl="0" algn="just"/>
            <a:r>
              <a:rPr lang="fr-FR" sz="1200" u="sng" dirty="0" smtClean="0"/>
              <a:t>Le corps et le sentiment d’identité</a:t>
            </a:r>
            <a:r>
              <a:rPr lang="fr-FR" sz="1200" dirty="0" smtClean="0"/>
              <a:t> : l’adolescent peut avoir des difficultés à reconnaître son corps qui peut lui paraître étranger.</a:t>
            </a:r>
          </a:p>
          <a:p>
            <a:endParaRPr lang="fr-FR" dirty="0" smtClean="0"/>
          </a:p>
        </p:txBody>
      </p:sp>
      <p:sp>
        <p:nvSpPr>
          <p:cNvPr id="4" name="Espace réservé du numéro de diapositive 3"/>
          <p:cNvSpPr>
            <a:spLocks noGrp="1"/>
          </p:cNvSpPr>
          <p:nvPr>
            <p:ph type="sldNum" sz="quarter" idx="10"/>
          </p:nvPr>
        </p:nvSpPr>
        <p:spPr/>
        <p:txBody>
          <a:bodyPr/>
          <a:lstStyle/>
          <a:p>
            <a:fld id="{94A6ECE8-3EA9-4833-BB3B-E2D321DC17B8}" type="slidenum">
              <a:rPr lang="fr-FR" smtClean="0"/>
              <a:pPr/>
              <a:t>5</a:t>
            </a:fld>
            <a:endParaRPr lang="fr-FR"/>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94A6ECE8-3EA9-4833-BB3B-E2D321DC17B8}" type="slidenum">
              <a:rPr lang="fr-FR" smtClean="0"/>
              <a:pPr/>
              <a:t>50</a:t>
            </a:fld>
            <a:endParaRPr lang="fr-FR"/>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err="1" smtClean="0"/>
              <a:t>Autoquestionnaire</a:t>
            </a:r>
            <a:endParaRPr lang="fr-FR" dirty="0" smtClean="0"/>
          </a:p>
          <a:p>
            <a:r>
              <a:rPr lang="fr-FR" dirty="0" smtClean="0"/>
              <a:t>A la 1</a:t>
            </a:r>
            <a:r>
              <a:rPr lang="fr-FR" baseline="30000" dirty="0" smtClean="0"/>
              <a:t>ère</a:t>
            </a:r>
            <a:r>
              <a:rPr lang="fr-FR" dirty="0" smtClean="0"/>
              <a:t> personne : action identificatoire immédiate</a:t>
            </a:r>
          </a:p>
          <a:p>
            <a:r>
              <a:rPr lang="fr-FR" dirty="0" smtClean="0"/>
              <a:t>Items fermés : contenance</a:t>
            </a:r>
            <a:r>
              <a:rPr lang="fr-FR" baseline="0" dirty="0" smtClean="0"/>
              <a:t> (</a:t>
            </a:r>
            <a:r>
              <a:rPr lang="fr-FR" baseline="0" dirty="0" err="1" smtClean="0"/>
              <a:t>patho</a:t>
            </a:r>
            <a:r>
              <a:rPr lang="fr-FR" baseline="0" dirty="0" smtClean="0"/>
              <a:t> de la relation à l’autre/ </a:t>
            </a:r>
            <a:r>
              <a:rPr lang="fr-FR" baseline="0" dirty="0" err="1" smtClean="0"/>
              <a:t>destabilisé</a:t>
            </a:r>
            <a:r>
              <a:rPr lang="fr-FR" baseline="0" dirty="0" smtClean="0"/>
              <a:t> par les formulations ouvertes)</a:t>
            </a:r>
          </a:p>
          <a:p>
            <a:r>
              <a:rPr lang="fr-FR" baseline="0" dirty="0" smtClean="0"/>
              <a:t>Relation duelle : médiation / </a:t>
            </a:r>
            <a:r>
              <a:rPr lang="fr-FR" baseline="0" dirty="0" err="1" smtClean="0"/>
              <a:t>tiercéité</a:t>
            </a:r>
            <a:endParaRPr lang="fr-FR" baseline="0" dirty="0" smtClean="0"/>
          </a:p>
          <a:p>
            <a:r>
              <a:rPr lang="fr-FR" baseline="0" dirty="0" smtClean="0"/>
              <a:t>Position côte à côte favorise le dialogue </a:t>
            </a:r>
          </a:p>
          <a:p>
            <a:r>
              <a:rPr lang="fr-FR" baseline="0" dirty="0" smtClean="0"/>
              <a:t>Evite de se sentir jugé/persécuté </a:t>
            </a:r>
          </a:p>
          <a:p>
            <a:endParaRPr lang="fr-FR" baseline="0" dirty="0" smtClean="0"/>
          </a:p>
          <a:p>
            <a:r>
              <a:rPr lang="fr-FR" baseline="0" dirty="0" smtClean="0"/>
              <a:t>Victimes et auteurs de violences sexuelles, sous la direction de R.COUTANCEAU, C.DAMIANI et M.LACAMBRE. Chapitre 18 Violences sexuelles des mineurs – un nouvel outil clinique p.228-243.</a:t>
            </a:r>
          </a:p>
        </p:txBody>
      </p:sp>
      <p:sp>
        <p:nvSpPr>
          <p:cNvPr id="4" name="Espace réservé du numéro de diapositive 3"/>
          <p:cNvSpPr>
            <a:spLocks noGrp="1"/>
          </p:cNvSpPr>
          <p:nvPr>
            <p:ph type="sldNum" sz="quarter" idx="10"/>
          </p:nvPr>
        </p:nvSpPr>
        <p:spPr/>
        <p:txBody>
          <a:bodyPr/>
          <a:lstStyle/>
          <a:p>
            <a:fld id="{94A6ECE8-3EA9-4833-BB3B-E2D321DC17B8}" type="slidenum">
              <a:rPr lang="fr-FR" smtClean="0"/>
              <a:pPr/>
              <a:t>51</a:t>
            </a:fld>
            <a:endParaRPr lang="fr-FR"/>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94A6ECE8-3EA9-4833-BB3B-E2D321DC17B8}" type="slidenum">
              <a:rPr lang="fr-FR" smtClean="0"/>
              <a:pPr/>
              <a:t>52</a:t>
            </a:fld>
            <a:endParaRPr lang="fr-FR"/>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94A6ECE8-3EA9-4833-BB3B-E2D321DC17B8}" type="slidenum">
              <a:rPr lang="fr-FR" smtClean="0"/>
              <a:pPr/>
              <a:t>53</a:t>
            </a:fld>
            <a:endParaRPr lang="fr-FR"/>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94A6ECE8-3EA9-4833-BB3B-E2D321DC17B8}" type="slidenum">
              <a:rPr lang="fr-FR" smtClean="0"/>
              <a:pPr/>
              <a:t>54</a:t>
            </a:fld>
            <a:endParaRPr lang="fr-FR"/>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 L’évaluation clinique est essentielle à une bonne compréhension des dynamiques en jeu. </a:t>
            </a:r>
          </a:p>
          <a:p>
            <a:pPr lvl="1"/>
            <a:r>
              <a:rPr lang="fr-FR" dirty="0" smtClean="0"/>
              <a:t>Elle doit permettre d’identifier les personnes-ressources dans l’entourage du patient </a:t>
            </a:r>
          </a:p>
          <a:p>
            <a:pPr lvl="1"/>
            <a:r>
              <a:rPr lang="fr-FR" dirty="0" smtClean="0"/>
              <a:t>Conduire à l’établissement d’un plan de traitement par « paliers » sous-tendu par la définition d’objectifs clairs.</a:t>
            </a:r>
          </a:p>
          <a:p>
            <a:pPr marL="0" marR="0" lvl="1" indent="0" algn="l" defTabSz="914400" rtl="0" eaLnBrk="1" fontAlgn="auto" latinLnBrk="0" hangingPunct="1">
              <a:lnSpc>
                <a:spcPct val="100000"/>
              </a:lnSpc>
              <a:spcBef>
                <a:spcPts val="0"/>
              </a:spcBef>
              <a:spcAft>
                <a:spcPts val="0"/>
              </a:spcAft>
              <a:buClrTx/>
              <a:buSzTx/>
              <a:buFontTx/>
              <a:buNone/>
              <a:tabLst/>
              <a:defRPr/>
            </a:pPr>
            <a:r>
              <a:rPr lang="fr-FR" dirty="0" smtClean="0"/>
              <a:t>Une première phase dite « d stabilisation » repose sur une approche psycho-éducative et une technique de soutien psychologique au patient et à sa famille. Elle est favorisée par une lecture systémique des symptômes qui doit permettre leur mise en sens.</a:t>
            </a:r>
          </a:p>
          <a:p>
            <a:endParaRPr lang="fr-FR" dirty="0"/>
          </a:p>
        </p:txBody>
      </p:sp>
      <p:sp>
        <p:nvSpPr>
          <p:cNvPr id="4" name="Espace réservé du numéro de diapositive 3"/>
          <p:cNvSpPr>
            <a:spLocks noGrp="1"/>
          </p:cNvSpPr>
          <p:nvPr>
            <p:ph type="sldNum" sz="quarter" idx="10"/>
          </p:nvPr>
        </p:nvSpPr>
        <p:spPr/>
        <p:txBody>
          <a:bodyPr/>
          <a:lstStyle/>
          <a:p>
            <a:fld id="{94A6ECE8-3EA9-4833-BB3B-E2D321DC17B8}" type="slidenum">
              <a:rPr lang="fr-FR" smtClean="0"/>
              <a:pPr/>
              <a:t>55</a:t>
            </a:fld>
            <a:endParaRPr lang="fr-F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200" kern="1200" dirty="0" smtClean="0">
                <a:solidFill>
                  <a:schemeClr val="tx1"/>
                </a:solidFill>
                <a:latin typeface="+mn-lt"/>
                <a:ea typeface="+mn-ea"/>
                <a:cs typeface="+mn-cs"/>
              </a:rPr>
              <a:t> </a:t>
            </a:r>
            <a:endParaRPr lang="fr-FR" dirty="0" smtClean="0"/>
          </a:p>
          <a:p>
            <a:r>
              <a:rPr lang="fr-FR" sz="1200" kern="1200" dirty="0" smtClean="0">
                <a:solidFill>
                  <a:schemeClr val="tx1"/>
                </a:solidFill>
                <a:latin typeface="+mn-lt"/>
                <a:ea typeface="+mn-ea"/>
                <a:cs typeface="+mn-cs"/>
              </a:rPr>
              <a:t> </a:t>
            </a:r>
          </a:p>
          <a:p>
            <a:r>
              <a:rPr lang="fr-FR" sz="1200" u="sng" kern="1200" dirty="0" smtClean="0">
                <a:solidFill>
                  <a:schemeClr val="tx1"/>
                </a:solidFill>
                <a:latin typeface="+mn-lt"/>
                <a:ea typeface="+mn-ea"/>
                <a:cs typeface="+mn-cs"/>
              </a:rPr>
              <a:t>La relation avec sa sexualité</a:t>
            </a:r>
            <a:r>
              <a:rPr lang="fr-FR" sz="1200" kern="1200" dirty="0" smtClean="0">
                <a:solidFill>
                  <a:schemeClr val="tx1"/>
                </a:solidFill>
                <a:latin typeface="+mn-lt"/>
                <a:ea typeface="+mn-ea"/>
                <a:cs typeface="+mn-cs"/>
              </a:rPr>
              <a:t> : L’adolescent accède à un corps sexué, à la génitalité ce qui « impose l’exigence de se distancier des objets </a:t>
            </a:r>
            <a:r>
              <a:rPr lang="fr-FR" sz="1200" kern="1200" dirty="0" err="1" smtClean="0">
                <a:solidFill>
                  <a:schemeClr val="tx1"/>
                </a:solidFill>
                <a:latin typeface="+mn-lt"/>
                <a:ea typeface="+mn-ea"/>
                <a:cs typeface="+mn-cs"/>
              </a:rPr>
              <a:t>oedipiens</a:t>
            </a:r>
            <a:r>
              <a:rPr lang="fr-FR" sz="1200" kern="1200" dirty="0" smtClean="0">
                <a:solidFill>
                  <a:schemeClr val="tx1"/>
                </a:solidFill>
                <a:latin typeface="+mn-lt"/>
                <a:ea typeface="+mn-ea"/>
                <a:cs typeface="+mn-cs"/>
              </a:rPr>
              <a:t> et des images infantiles intériorisées. L’objet incestueux n’a jamais été aussi menaçant, puisque l’inceste est désormais possible et pourtant, il ne peut pas être désinvesti sans mettre en danger la cohérence du moi. » (</a:t>
            </a:r>
            <a:r>
              <a:rPr lang="fr-FR" sz="1200" kern="1200" dirty="0" err="1" smtClean="0">
                <a:solidFill>
                  <a:schemeClr val="tx1"/>
                </a:solidFill>
                <a:latin typeface="+mn-lt"/>
                <a:ea typeface="+mn-ea"/>
                <a:cs typeface="+mn-cs"/>
              </a:rPr>
              <a:t>Birraux</a:t>
            </a:r>
            <a:r>
              <a:rPr lang="fr-FR" sz="1200" kern="1200" dirty="0" smtClean="0">
                <a:solidFill>
                  <a:schemeClr val="tx1"/>
                </a:solidFill>
                <a:latin typeface="+mn-lt"/>
                <a:ea typeface="+mn-ea"/>
                <a:cs typeface="+mn-cs"/>
              </a:rPr>
              <a:t>, 1994, p.36). </a:t>
            </a:r>
          </a:p>
          <a:p>
            <a:r>
              <a:rPr lang="fr-FR" sz="1200" kern="1200" dirty="0" err="1" smtClean="0">
                <a:solidFill>
                  <a:schemeClr val="tx1"/>
                </a:solidFill>
                <a:latin typeface="+mn-lt"/>
                <a:ea typeface="+mn-ea"/>
                <a:cs typeface="+mn-cs"/>
              </a:rPr>
              <a:t>Gutton</a:t>
            </a:r>
            <a:r>
              <a:rPr lang="fr-FR" sz="1200" kern="1200" dirty="0" smtClean="0">
                <a:solidFill>
                  <a:schemeClr val="tx1"/>
                </a:solidFill>
                <a:latin typeface="+mn-lt"/>
                <a:ea typeface="+mn-ea"/>
                <a:cs typeface="+mn-cs"/>
              </a:rPr>
              <a:t> (2002, p.50) évoque la « violence de ce qui est trouvé » : « à l’autoérotisme infantile se substitue la complémentarité des organes sexuels, force mystérieuse qui jette l’adolescent vers l’autre sexe. »</a:t>
            </a:r>
            <a:endParaRPr lang="fr-FR" dirty="0" smtClean="0"/>
          </a:p>
          <a:p>
            <a:r>
              <a:rPr lang="fr-FR" sz="1200" kern="1200" dirty="0" smtClean="0">
                <a:solidFill>
                  <a:schemeClr val="tx1"/>
                </a:solidFill>
                <a:latin typeface="+mn-lt"/>
                <a:ea typeface="+mn-ea"/>
                <a:cs typeface="+mn-cs"/>
              </a:rPr>
              <a:t> </a:t>
            </a:r>
          </a:p>
        </p:txBody>
      </p:sp>
      <p:sp>
        <p:nvSpPr>
          <p:cNvPr id="4" name="Espace réservé du numéro de diapositive 3"/>
          <p:cNvSpPr>
            <a:spLocks noGrp="1"/>
          </p:cNvSpPr>
          <p:nvPr>
            <p:ph type="sldNum" sz="quarter" idx="10"/>
          </p:nvPr>
        </p:nvSpPr>
        <p:spPr/>
        <p:txBody>
          <a:bodyPr/>
          <a:lstStyle/>
          <a:p>
            <a:fld id="{94A6ECE8-3EA9-4833-BB3B-E2D321DC17B8}" type="slidenum">
              <a:rPr lang="fr-FR" smtClean="0"/>
              <a:pPr/>
              <a:t>6</a:t>
            </a:fld>
            <a:endParaRPr lang="fr-F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Pour éviter ces émergences sexuelles traumatiques, l’adolescent peut alors se maintenir défensivement ancré dans l’infantile ou projeter ses perceptions sexuelles menaçantes sur un objet externe. Dans les deux cas, cela aura comme conséquence de renforcer sa dangerosité sexuelle.</a:t>
            </a:r>
            <a:endParaRPr lang="fr-FR" sz="1200" kern="1200" dirty="0" smtClean="0">
              <a:solidFill>
                <a:schemeClr val="tx1"/>
              </a:solidFill>
              <a:latin typeface="+mn-lt"/>
              <a:ea typeface="+mn-ea"/>
              <a:cs typeface="+mn-cs"/>
            </a:endParaRPr>
          </a:p>
          <a:p>
            <a:endParaRPr lang="fr-FR" sz="1200" kern="1200" dirty="0" smtClean="0">
              <a:solidFill>
                <a:schemeClr val="tx1"/>
              </a:solidFill>
              <a:latin typeface="+mn-lt"/>
              <a:ea typeface="+mn-ea"/>
              <a:cs typeface="+mn-cs"/>
            </a:endParaRPr>
          </a:p>
          <a:p>
            <a:r>
              <a:rPr lang="fr-FR" sz="1200" kern="1200" dirty="0" smtClean="0">
                <a:solidFill>
                  <a:schemeClr val="tx1"/>
                </a:solidFill>
                <a:latin typeface="+mn-lt"/>
                <a:ea typeface="+mn-ea"/>
                <a:cs typeface="+mn-cs"/>
              </a:rPr>
              <a:t>L’avènement du corps pubère alimente une </a:t>
            </a:r>
            <a:r>
              <a:rPr lang="fr-FR" sz="1200" kern="1200" dirty="0" err="1" smtClean="0">
                <a:solidFill>
                  <a:schemeClr val="tx1"/>
                </a:solidFill>
                <a:latin typeface="+mn-lt"/>
                <a:ea typeface="+mn-ea"/>
                <a:cs typeface="+mn-cs"/>
              </a:rPr>
              <a:t>pulsionnalité</a:t>
            </a:r>
            <a:r>
              <a:rPr lang="fr-FR" sz="1200" kern="1200" dirty="0" smtClean="0">
                <a:solidFill>
                  <a:schemeClr val="tx1"/>
                </a:solidFill>
                <a:latin typeface="+mn-lt"/>
                <a:ea typeface="+mn-ea"/>
                <a:cs typeface="+mn-cs"/>
              </a:rPr>
              <a:t> nouvelle faisant circuler plus d’énergie sexuelle au sein de la famille. De ce fait, l’adolescent peut réactiver les traumas sexuels parentaux non résolus et représenter une menace à l’équilibre familial. Une investigation anamnestique approfondie permet la plupart du temps de constater que le passage à l’acte sexuel d’un adolescent entre en résonance avec l’histoire </a:t>
            </a:r>
            <a:r>
              <a:rPr lang="fr-FR" sz="1200" kern="1200" dirty="0" err="1" smtClean="0">
                <a:solidFill>
                  <a:schemeClr val="tx1"/>
                </a:solidFill>
                <a:latin typeface="+mn-lt"/>
                <a:ea typeface="+mn-ea"/>
                <a:cs typeface="+mn-cs"/>
              </a:rPr>
              <a:t>transgénérationnelle</a:t>
            </a:r>
            <a:r>
              <a:rPr lang="fr-FR" sz="1200" kern="1200" dirty="0" smtClean="0">
                <a:solidFill>
                  <a:schemeClr val="tx1"/>
                </a:solidFill>
                <a:latin typeface="+mn-lt"/>
                <a:ea typeface="+mn-ea"/>
                <a:cs typeface="+mn-cs"/>
              </a:rPr>
              <a:t>.</a:t>
            </a:r>
            <a:endParaRPr lang="fr-FR" dirty="0"/>
          </a:p>
        </p:txBody>
      </p:sp>
      <p:sp>
        <p:nvSpPr>
          <p:cNvPr id="4" name="Espace réservé du numéro de diapositive 3"/>
          <p:cNvSpPr>
            <a:spLocks noGrp="1"/>
          </p:cNvSpPr>
          <p:nvPr>
            <p:ph type="sldNum" sz="quarter" idx="10"/>
          </p:nvPr>
        </p:nvSpPr>
        <p:spPr/>
        <p:txBody>
          <a:bodyPr/>
          <a:lstStyle/>
          <a:p>
            <a:fld id="{94A6ECE8-3EA9-4833-BB3B-E2D321DC17B8}" type="slidenum">
              <a:rPr lang="fr-FR" smtClean="0"/>
              <a:pPr/>
              <a:t>7</a:t>
            </a:fld>
            <a:endParaRPr lang="fr-F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200" u="sng" kern="1200" dirty="0" smtClean="0">
                <a:solidFill>
                  <a:schemeClr val="tx1"/>
                </a:solidFill>
                <a:latin typeface="+mn-lt"/>
                <a:ea typeface="+mn-ea"/>
                <a:cs typeface="+mn-cs"/>
              </a:rPr>
              <a:t>La relation avec son environnement</a:t>
            </a:r>
            <a:r>
              <a:rPr lang="fr-FR" sz="1200" kern="1200" dirty="0" smtClean="0">
                <a:solidFill>
                  <a:schemeClr val="tx1"/>
                </a:solidFill>
                <a:latin typeface="+mn-lt"/>
                <a:ea typeface="+mn-ea"/>
                <a:cs typeface="+mn-cs"/>
              </a:rPr>
              <a:t> : Selon </a:t>
            </a:r>
            <a:r>
              <a:rPr lang="fr-FR" sz="1200" kern="1200" dirty="0" err="1" smtClean="0">
                <a:solidFill>
                  <a:schemeClr val="tx1"/>
                </a:solidFill>
                <a:latin typeface="+mn-lt"/>
                <a:ea typeface="+mn-ea"/>
                <a:cs typeface="+mn-cs"/>
              </a:rPr>
              <a:t>Jeammet</a:t>
            </a:r>
            <a:r>
              <a:rPr lang="fr-FR" sz="1200" kern="1200" dirty="0" smtClean="0">
                <a:solidFill>
                  <a:schemeClr val="tx1"/>
                </a:solidFill>
                <a:latin typeface="+mn-lt"/>
                <a:ea typeface="+mn-ea"/>
                <a:cs typeface="+mn-cs"/>
              </a:rPr>
              <a:t> et </a:t>
            </a:r>
            <a:r>
              <a:rPr lang="fr-FR" sz="1200" kern="1200" dirty="0" err="1" smtClean="0">
                <a:solidFill>
                  <a:schemeClr val="tx1"/>
                </a:solidFill>
                <a:latin typeface="+mn-lt"/>
                <a:ea typeface="+mn-ea"/>
                <a:cs typeface="+mn-cs"/>
              </a:rPr>
              <a:t>Bochereau</a:t>
            </a:r>
            <a:r>
              <a:rPr lang="fr-FR" sz="1200" kern="1200" dirty="0" smtClean="0">
                <a:solidFill>
                  <a:schemeClr val="tx1"/>
                </a:solidFill>
                <a:latin typeface="+mn-lt"/>
                <a:ea typeface="+mn-ea"/>
                <a:cs typeface="+mn-cs"/>
              </a:rPr>
              <a:t> (2007, p.13), « l’adolescent doit aménager une nouvelle distance relationnelle avec les adultes, et notamment ceux dont il était le plus dépendant affectivement : ses parents et ses proches ». </a:t>
            </a:r>
          </a:p>
          <a:p>
            <a:r>
              <a:rPr lang="fr-FR" sz="1200" kern="1200" dirty="0" smtClean="0">
                <a:solidFill>
                  <a:schemeClr val="tx1"/>
                </a:solidFill>
                <a:latin typeface="+mn-lt"/>
                <a:ea typeface="+mn-ea"/>
                <a:cs typeface="+mn-cs"/>
              </a:rPr>
              <a:t>Ainsi, il perd ses premiers objets d’amour, cette perte est une violence en elle-même. </a:t>
            </a:r>
          </a:p>
          <a:p>
            <a:endParaRPr lang="fr-FR" dirty="0" smtClean="0"/>
          </a:p>
          <a:p>
            <a:r>
              <a:rPr lang="fr-FR" sz="1200" dirty="0" smtClean="0"/>
              <a:t>Il va devoir faire un travail de deuil</a:t>
            </a:r>
            <a:r>
              <a:rPr lang="fr-FR" sz="1200" baseline="0" dirty="0" smtClean="0"/>
              <a:t> </a:t>
            </a:r>
            <a:r>
              <a:rPr lang="fr-FR" sz="1200" dirty="0" smtClean="0"/>
              <a:t>et accepter la perte de ces objets. Pour faire ce travail, il faut des supports narcissiques importants.</a:t>
            </a:r>
          </a:p>
          <a:p>
            <a:endParaRPr lang="fr-FR" dirty="0" smtClean="0"/>
          </a:p>
        </p:txBody>
      </p:sp>
      <p:sp>
        <p:nvSpPr>
          <p:cNvPr id="4" name="Espace réservé du numéro de diapositive 3"/>
          <p:cNvSpPr>
            <a:spLocks noGrp="1"/>
          </p:cNvSpPr>
          <p:nvPr>
            <p:ph type="sldNum" sz="quarter" idx="10"/>
          </p:nvPr>
        </p:nvSpPr>
        <p:spPr/>
        <p:txBody>
          <a:bodyPr/>
          <a:lstStyle/>
          <a:p>
            <a:fld id="{94A6ECE8-3EA9-4833-BB3B-E2D321DC17B8}" type="slidenum">
              <a:rPr lang="fr-FR" smtClean="0"/>
              <a:pPr/>
              <a:t>8</a:t>
            </a:fld>
            <a:endParaRPr lang="fr-F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smtClean="0"/>
          </a:p>
        </p:txBody>
      </p:sp>
      <p:sp>
        <p:nvSpPr>
          <p:cNvPr id="4" name="Espace réservé du numéro de diapositive 3"/>
          <p:cNvSpPr>
            <a:spLocks noGrp="1"/>
          </p:cNvSpPr>
          <p:nvPr>
            <p:ph type="sldNum" sz="quarter" idx="10"/>
          </p:nvPr>
        </p:nvSpPr>
        <p:spPr/>
        <p:txBody>
          <a:bodyPr/>
          <a:lstStyle/>
          <a:p>
            <a:fld id="{94A6ECE8-3EA9-4833-BB3B-E2D321DC17B8}" type="slidenum">
              <a:rPr lang="fr-FR" smtClean="0"/>
              <a:pPr/>
              <a:t>9</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1">
        <a:schemeClr val="bg1"/>
      </p:bgRef>
    </p:bg>
    <p:spTree>
      <p:nvGrpSpPr>
        <p:cNvPr id="1" name=""/>
        <p:cNvGrpSpPr/>
        <p:nvPr/>
      </p:nvGrpSpPr>
      <p:grpSpPr>
        <a:xfrm>
          <a:off x="0" y="0"/>
          <a:ext cx="0" cy="0"/>
          <a:chOff x="0" y="0"/>
          <a:chExt cx="0" cy="0"/>
        </a:xfrm>
      </p:grpSpPr>
      <p:sp>
        <p:nvSpPr>
          <p:cNvPr id="8" name="Titre 7"/>
          <p:cNvSpPr>
            <a:spLocks noGrp="1"/>
          </p:cNvSpPr>
          <p:nvPr>
            <p:ph type="ctrTitle"/>
          </p:nvPr>
        </p:nvSpPr>
        <p:spPr>
          <a:xfrm>
            <a:off x="2286000" y="3124200"/>
            <a:ext cx="6172200" cy="1894362"/>
          </a:xfrm>
        </p:spPr>
        <p:txBody>
          <a:bodyPr/>
          <a:lstStyle>
            <a:lvl1pPr>
              <a:defRPr b="1"/>
            </a:lvl1pPr>
          </a:lstStyle>
          <a:p>
            <a:r>
              <a:rPr kumimoji="0" lang="fr-FR" smtClean="0"/>
              <a:t>Cliquez pour modifier le style du titre</a:t>
            </a:r>
            <a:endParaRPr kumimoji="0" lang="en-US"/>
          </a:p>
        </p:txBody>
      </p:sp>
      <p:sp>
        <p:nvSpPr>
          <p:cNvPr id="9" name="Sous-titr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Espace réservé de la date 27"/>
          <p:cNvSpPr>
            <a:spLocks noGrp="1"/>
          </p:cNvSpPr>
          <p:nvPr>
            <p:ph type="dt" sz="half" idx="10"/>
          </p:nvPr>
        </p:nvSpPr>
        <p:spPr bwMode="auto">
          <a:xfrm rot="5400000">
            <a:off x="7764621" y="1174097"/>
            <a:ext cx="2286000" cy="381000"/>
          </a:xfrm>
        </p:spPr>
        <p:txBody>
          <a:bodyPr/>
          <a:lstStyle/>
          <a:p>
            <a:fld id="{6AEC89BE-44CF-4AA6-B2A0-41C444B68525}" type="datetime1">
              <a:rPr lang="fr-FR" smtClean="0"/>
              <a:pPr/>
              <a:t>03/04/2019</a:t>
            </a:fld>
            <a:endParaRPr lang="fr-FR"/>
          </a:p>
        </p:txBody>
      </p:sp>
      <p:sp>
        <p:nvSpPr>
          <p:cNvPr id="17" name="Espace réservé du pied de page 16"/>
          <p:cNvSpPr>
            <a:spLocks noGrp="1"/>
          </p:cNvSpPr>
          <p:nvPr>
            <p:ph type="ftr" sz="quarter" idx="11"/>
          </p:nvPr>
        </p:nvSpPr>
        <p:spPr bwMode="auto">
          <a:xfrm rot="5400000">
            <a:off x="7077269" y="4181669"/>
            <a:ext cx="3657600" cy="384048"/>
          </a:xfrm>
        </p:spPr>
        <p:txBody>
          <a:bodyPr/>
          <a:lstStyle/>
          <a:p>
            <a:endParaRPr lang="fr-FR"/>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cteur droit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Connecteur droit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Connecteur droit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cteur droit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cteur droit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Connecteur droit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lipse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lipse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Ellipse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Ellipse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Ellipse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Espace réservé du numéro de diapositive 28"/>
          <p:cNvSpPr>
            <a:spLocks noGrp="1"/>
          </p:cNvSpPr>
          <p:nvPr>
            <p:ph type="sldNum" sz="quarter" idx="12"/>
          </p:nvPr>
        </p:nvSpPr>
        <p:spPr bwMode="auto">
          <a:xfrm>
            <a:off x="1325544" y="4928702"/>
            <a:ext cx="609600" cy="517524"/>
          </a:xfrm>
        </p:spPr>
        <p:txBody>
          <a:bodyPr/>
          <a:lstStyle/>
          <a:p>
            <a:fld id="{B1738F54-F4D8-4FFD-86BA-75142F478183}" type="slidenum">
              <a:rPr lang="fr-FR" smtClean="0"/>
              <a:pPr/>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CA4B2770-C353-4E44-B7E2-216B01CEFAE2}" type="datetime1">
              <a:rPr lang="fr-FR" smtClean="0"/>
              <a:pPr/>
              <a:t>03/04/2019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1738F54-F4D8-4FFD-86BA-75142F478183}"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9"/>
            <a:ext cx="167640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2579DBC3-E9CC-40BD-B1EC-1BF1D5941C37}" type="datetime1">
              <a:rPr lang="fr-FR" smtClean="0"/>
              <a:pPr/>
              <a:t>03/04/2019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1738F54-F4D8-4FFD-86BA-75142F478183}" type="slidenum">
              <a:rPr lang="fr-FR" smtClean="0"/>
              <a:pPr/>
              <a:t>‹N°›</a:t>
            </a:fld>
            <a:endParaRPr lang="fr-F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re. Text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p>
            <a:r>
              <a:rPr lang="fr-FR" smtClean="0"/>
              <a:t>Cliquez pour modifier le style du titre</a:t>
            </a:r>
            <a:endParaRPr lang="fr-FR"/>
          </a:p>
        </p:txBody>
      </p:sp>
      <p:sp>
        <p:nvSpPr>
          <p:cNvPr id="3" name="Espace réservé du texte 2"/>
          <p:cNvSpPr>
            <a:spLocks noGrp="1"/>
          </p:cNvSpPr>
          <p:nvPr>
            <p:ph type="body" sz="half" idx="1"/>
          </p:nvPr>
        </p:nvSpPr>
        <p:spPr>
          <a:xfrm>
            <a:off x="457200" y="1600200"/>
            <a:ext cx="4038600" cy="4525963"/>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13"/>
          <p:cNvSpPr>
            <a:spLocks noGrp="1"/>
          </p:cNvSpPr>
          <p:nvPr>
            <p:ph type="dt" sz="half" idx="10"/>
          </p:nvPr>
        </p:nvSpPr>
        <p:spPr/>
        <p:txBody>
          <a:bodyPr/>
          <a:lstStyle>
            <a:lvl1pPr>
              <a:defRPr/>
            </a:lvl1pPr>
          </a:lstStyle>
          <a:p>
            <a:pPr>
              <a:defRPr/>
            </a:pPr>
            <a:fld id="{D4599130-FC48-45B5-8EF6-C68A958416D5}" type="datetime1">
              <a:rPr lang="fr-FR" smtClean="0"/>
              <a:pPr>
                <a:defRPr/>
              </a:pPr>
              <a:t>03/04/2019</a:t>
            </a:fld>
            <a:endParaRPr lang="fr-FR"/>
          </a:p>
        </p:txBody>
      </p:sp>
      <p:sp>
        <p:nvSpPr>
          <p:cNvPr id="6" name="Espace réservé du pied de page 2"/>
          <p:cNvSpPr>
            <a:spLocks noGrp="1"/>
          </p:cNvSpPr>
          <p:nvPr>
            <p:ph type="ftr" sz="quarter" idx="11"/>
          </p:nvPr>
        </p:nvSpPr>
        <p:spPr/>
        <p:txBody>
          <a:bodyPr/>
          <a:lstStyle>
            <a:lvl1pPr>
              <a:defRPr/>
            </a:lvl1pPr>
          </a:lstStyle>
          <a:p>
            <a:pPr>
              <a:defRPr/>
            </a:pPr>
            <a:endParaRPr lang="fr-FR"/>
          </a:p>
        </p:txBody>
      </p:sp>
      <p:sp>
        <p:nvSpPr>
          <p:cNvPr id="7" name="Espace réservé du numéro de diapositive 22"/>
          <p:cNvSpPr>
            <a:spLocks noGrp="1"/>
          </p:cNvSpPr>
          <p:nvPr>
            <p:ph type="sldNum" sz="quarter" idx="12"/>
          </p:nvPr>
        </p:nvSpPr>
        <p:spPr/>
        <p:txBody>
          <a:bodyPr/>
          <a:lstStyle>
            <a:lvl1pPr>
              <a:defRPr/>
            </a:lvl1pPr>
          </a:lstStyle>
          <a:p>
            <a:pPr>
              <a:defRPr/>
            </a:pPr>
            <a:fld id="{7D321597-DC46-4377-A75D-9C36965BDEBC}" type="slidenum">
              <a:rPr lang="fr-FR"/>
              <a:pPr>
                <a:defRPr/>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8" name="Espace réservé du contenu 7"/>
          <p:cNvSpPr>
            <a:spLocks noGrp="1"/>
          </p:cNvSpPr>
          <p:nvPr>
            <p:ph sz="quarter" idx="1"/>
          </p:nvPr>
        </p:nvSpPr>
        <p:spPr>
          <a:xfrm>
            <a:off x="457200" y="1600200"/>
            <a:ext cx="7467600" cy="4873752"/>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4"/>
          </p:nvPr>
        </p:nvSpPr>
        <p:spPr/>
        <p:txBody>
          <a:bodyPr rtlCol="0"/>
          <a:lstStyle/>
          <a:p>
            <a:fld id="{8BC722B6-E43B-4B63-8C2C-4E1EEF95149F}" type="datetime1">
              <a:rPr lang="fr-FR" smtClean="0"/>
              <a:pPr/>
              <a:t>03/04/2019</a:t>
            </a:fld>
            <a:endParaRPr lang="fr-FR"/>
          </a:p>
        </p:txBody>
      </p:sp>
      <p:sp>
        <p:nvSpPr>
          <p:cNvPr id="9" name="Espace réservé du numéro de diapositive 8"/>
          <p:cNvSpPr>
            <a:spLocks noGrp="1"/>
          </p:cNvSpPr>
          <p:nvPr>
            <p:ph type="sldNum" sz="quarter" idx="15"/>
          </p:nvPr>
        </p:nvSpPr>
        <p:spPr/>
        <p:txBody>
          <a:bodyPr rtlCol="0"/>
          <a:lstStyle/>
          <a:p>
            <a:fld id="{B1738F54-F4D8-4FFD-86BA-75142F478183}" type="slidenum">
              <a:rPr lang="fr-FR" smtClean="0"/>
              <a:pPr/>
              <a:t>‹N°›</a:t>
            </a:fld>
            <a:endParaRPr lang="fr-FR"/>
          </a:p>
        </p:txBody>
      </p:sp>
      <p:sp>
        <p:nvSpPr>
          <p:cNvPr id="10" name="Espace réservé du pied de page 9"/>
          <p:cNvSpPr>
            <a:spLocks noGrp="1"/>
          </p:cNvSpPr>
          <p:nvPr>
            <p:ph type="ftr" sz="quarter" idx="16"/>
          </p:nvPr>
        </p:nvSpPr>
        <p:spPr/>
        <p:txBody>
          <a:bodyPr rtlCol="0"/>
          <a:lstStyle/>
          <a:p>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2286000" y="2895600"/>
            <a:ext cx="6172200" cy="2053590"/>
          </a:xfrm>
        </p:spPr>
        <p:txBody>
          <a:bodyPr/>
          <a:lstStyle>
            <a:lvl1pPr algn="l">
              <a:buNone/>
              <a:defRPr sz="3000" b="1" cap="small" baseline="0"/>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bwMode="auto">
          <a:xfrm rot="5400000">
            <a:off x="7763256" y="1170432"/>
            <a:ext cx="2286000" cy="381000"/>
          </a:xfrm>
        </p:spPr>
        <p:txBody>
          <a:bodyPr/>
          <a:lstStyle/>
          <a:p>
            <a:fld id="{6CD66987-8182-43DA-86ED-57EA689ADE85}" type="datetime1">
              <a:rPr lang="fr-FR" smtClean="0"/>
              <a:pPr/>
              <a:t>03/04/2019</a:t>
            </a:fld>
            <a:endParaRPr lang="fr-FR"/>
          </a:p>
        </p:txBody>
      </p:sp>
      <p:sp>
        <p:nvSpPr>
          <p:cNvPr id="5" name="Espace réservé du pied de page 4"/>
          <p:cNvSpPr>
            <a:spLocks noGrp="1"/>
          </p:cNvSpPr>
          <p:nvPr>
            <p:ph type="ftr" sz="quarter" idx="11"/>
          </p:nvPr>
        </p:nvSpPr>
        <p:spPr bwMode="auto">
          <a:xfrm rot="5400000">
            <a:off x="7077456" y="4178808"/>
            <a:ext cx="3657600" cy="384048"/>
          </a:xfrm>
        </p:spPr>
        <p:txBody>
          <a:bodyPr/>
          <a:lstStyle/>
          <a:p>
            <a:endParaRPr lang="fr-FR"/>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cteur droit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Connecteur droit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cteur droit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cteur droit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Connecteur droit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Ellipse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Ellipse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lipse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Ellipse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lipse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Connecteur droit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Espace réservé du numéro de diapositive 5"/>
          <p:cNvSpPr>
            <a:spLocks noGrp="1"/>
          </p:cNvSpPr>
          <p:nvPr>
            <p:ph type="sldNum" sz="quarter" idx="12"/>
          </p:nvPr>
        </p:nvSpPr>
        <p:spPr bwMode="auto">
          <a:xfrm>
            <a:off x="1340616" y="4928702"/>
            <a:ext cx="609600" cy="517524"/>
          </a:xfrm>
        </p:spPr>
        <p:txBody>
          <a:bodyPr/>
          <a:lstStyle/>
          <a:p>
            <a:fld id="{B1738F54-F4D8-4FFD-86BA-75142F478183}"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5" name="Espace réservé de la date 4"/>
          <p:cNvSpPr>
            <a:spLocks noGrp="1"/>
          </p:cNvSpPr>
          <p:nvPr>
            <p:ph type="dt" sz="half" idx="10"/>
          </p:nvPr>
        </p:nvSpPr>
        <p:spPr/>
        <p:txBody>
          <a:bodyPr/>
          <a:lstStyle/>
          <a:p>
            <a:fld id="{AA822FEB-BABB-4C7A-9B7D-3C59F8D475A4}" type="datetime1">
              <a:rPr lang="fr-FR" smtClean="0"/>
              <a:pPr/>
              <a:t>03/04/2019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1738F54-F4D8-4FFD-86BA-75142F478183}" type="slidenum">
              <a:rPr lang="fr-FR" smtClean="0"/>
              <a:pPr/>
              <a:t>‹N°›</a:t>
            </a:fld>
            <a:endParaRPr lang="fr-FR"/>
          </a:p>
        </p:txBody>
      </p:sp>
      <p:sp>
        <p:nvSpPr>
          <p:cNvPr id="9" name="Espace réservé du contenu 8"/>
          <p:cNvSpPr>
            <a:spLocks noGrp="1"/>
          </p:cNvSpPr>
          <p:nvPr>
            <p:ph sz="quarter" idx="1"/>
          </p:nvPr>
        </p:nvSpPr>
        <p:spPr>
          <a:xfrm>
            <a:off x="457200" y="1600200"/>
            <a:ext cx="365760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1" name="Espace réservé du contenu 10"/>
          <p:cNvSpPr>
            <a:spLocks noGrp="1"/>
          </p:cNvSpPr>
          <p:nvPr>
            <p:ph sz="quarter" idx="2"/>
          </p:nvPr>
        </p:nvSpPr>
        <p:spPr>
          <a:xfrm>
            <a:off x="4270248" y="1600200"/>
            <a:ext cx="365760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7543800" cy="1143000"/>
          </a:xfrm>
        </p:spPr>
        <p:txBody>
          <a:bodyPr anchor="b"/>
          <a:lstStyle>
            <a:lvl1pPr>
              <a:defRPr/>
            </a:lvl1pPr>
          </a:lstStyle>
          <a:p>
            <a:r>
              <a:rPr kumimoji="0" lang="fr-FR" smtClean="0"/>
              <a:t>Cliquez pour modifier le style du titre</a:t>
            </a:r>
            <a:endParaRPr kumimoji="0" lang="en-US"/>
          </a:p>
        </p:txBody>
      </p:sp>
      <p:sp>
        <p:nvSpPr>
          <p:cNvPr id="7" name="Espace réservé de la date 6"/>
          <p:cNvSpPr>
            <a:spLocks noGrp="1"/>
          </p:cNvSpPr>
          <p:nvPr>
            <p:ph type="dt" sz="half" idx="10"/>
          </p:nvPr>
        </p:nvSpPr>
        <p:spPr/>
        <p:txBody>
          <a:bodyPr/>
          <a:lstStyle/>
          <a:p>
            <a:fld id="{59D07F91-C4ED-4289-B1F3-59822FC75B39}" type="datetime1">
              <a:rPr lang="fr-FR" smtClean="0"/>
              <a:pPr/>
              <a:t>03/04/2019</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B1738F54-F4D8-4FFD-86BA-75142F478183}" type="slidenum">
              <a:rPr lang="fr-FR" smtClean="0"/>
              <a:pPr/>
              <a:t>‹N°›</a:t>
            </a:fld>
            <a:endParaRPr lang="fr-FR"/>
          </a:p>
        </p:txBody>
      </p:sp>
      <p:sp>
        <p:nvSpPr>
          <p:cNvPr id="11" name="Espace réservé du contenu 10"/>
          <p:cNvSpPr>
            <a:spLocks noGrp="1"/>
          </p:cNvSpPr>
          <p:nvPr>
            <p:ph sz="quarter" idx="2"/>
          </p:nvPr>
        </p:nvSpPr>
        <p:spPr>
          <a:xfrm>
            <a:off x="457200" y="2362200"/>
            <a:ext cx="3657600" cy="38862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quarter" idx="4"/>
          </p:nvPr>
        </p:nvSpPr>
        <p:spPr>
          <a:xfrm>
            <a:off x="4371975" y="2362200"/>
            <a:ext cx="3657600" cy="38862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2" name="Espace réservé du texte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fr-FR" smtClean="0"/>
              <a:t>Cliquez pour modifier les styles du texte du masque</a:t>
            </a:r>
          </a:p>
        </p:txBody>
      </p:sp>
      <p:sp>
        <p:nvSpPr>
          <p:cNvPr id="14" name="Espace réservé du texte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fr-FR" smtClean="0"/>
              <a:t>Cliquez pour modifier les styles du texte du masque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6" name="Espace réservé de la date 5"/>
          <p:cNvSpPr>
            <a:spLocks noGrp="1"/>
          </p:cNvSpPr>
          <p:nvPr>
            <p:ph type="dt" sz="half" idx="10"/>
          </p:nvPr>
        </p:nvSpPr>
        <p:spPr/>
        <p:txBody>
          <a:bodyPr rtlCol="0"/>
          <a:lstStyle/>
          <a:p>
            <a:fld id="{EBA4C139-4139-4B4D-8AFE-B5D8250F6751}" type="datetime1">
              <a:rPr lang="fr-FR" smtClean="0"/>
              <a:pPr/>
              <a:t>03/04/2019</a:t>
            </a:fld>
            <a:endParaRPr lang="fr-FR"/>
          </a:p>
        </p:txBody>
      </p:sp>
      <p:sp>
        <p:nvSpPr>
          <p:cNvPr id="7" name="Espace réservé du numéro de diapositive 6"/>
          <p:cNvSpPr>
            <a:spLocks noGrp="1"/>
          </p:cNvSpPr>
          <p:nvPr>
            <p:ph type="sldNum" sz="quarter" idx="11"/>
          </p:nvPr>
        </p:nvSpPr>
        <p:spPr/>
        <p:txBody>
          <a:bodyPr rtlCol="0"/>
          <a:lstStyle/>
          <a:p>
            <a:fld id="{B1738F54-F4D8-4FFD-86BA-75142F478183}" type="slidenum">
              <a:rPr lang="fr-FR" smtClean="0"/>
              <a:pPr/>
              <a:t>‹N°›</a:t>
            </a:fld>
            <a:endParaRPr lang="fr-FR"/>
          </a:p>
        </p:txBody>
      </p:sp>
      <p:sp>
        <p:nvSpPr>
          <p:cNvPr id="8" name="Espace réservé du pied de page 7"/>
          <p:cNvSpPr>
            <a:spLocks noGrp="1"/>
          </p:cNvSpPr>
          <p:nvPr>
            <p:ph type="ftr" sz="quarter" idx="12"/>
          </p:nvPr>
        </p:nvSpPr>
        <p:spPr/>
        <p:txBody>
          <a:bodyPr rtlCol="0"/>
          <a:lstStyle/>
          <a:p>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9440BF92-803B-4E3E-A3FE-5611E5517953}" type="datetime1">
              <a:rPr lang="fr-FR" smtClean="0"/>
              <a:pPr/>
              <a:t>03/04/2019</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B1738F54-F4D8-4FFD-86BA-75142F478183}"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1">
        <a:schemeClr val="bg1"/>
      </p:bgRef>
    </p:bg>
    <p:spTree>
      <p:nvGrpSpPr>
        <p:cNvPr id="1" name=""/>
        <p:cNvGrpSpPr/>
        <p:nvPr/>
      </p:nvGrpSpPr>
      <p:grpSpPr>
        <a:xfrm>
          <a:off x="0" y="0"/>
          <a:ext cx="0" cy="0"/>
          <a:chOff x="0" y="0"/>
          <a:chExt cx="0" cy="0"/>
        </a:xfrm>
      </p:grpSpPr>
      <p:sp>
        <p:nvSpPr>
          <p:cNvPr id="10" name="Connecteur droit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r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8" name="Connecteur droit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Connecteur droit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Connecteur droit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cteur droit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Ellipse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Espace réservé du contenu 17"/>
          <p:cNvSpPr>
            <a:spLocks noGrp="1"/>
          </p:cNvSpPr>
          <p:nvPr>
            <p:ph sz="quarter" idx="1"/>
          </p:nvPr>
        </p:nvSpPr>
        <p:spPr>
          <a:xfrm>
            <a:off x="304800" y="274320"/>
            <a:ext cx="5638800" cy="6327648"/>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1" name="Espace réservé de la date 20"/>
          <p:cNvSpPr>
            <a:spLocks noGrp="1"/>
          </p:cNvSpPr>
          <p:nvPr>
            <p:ph type="dt" sz="half" idx="14"/>
          </p:nvPr>
        </p:nvSpPr>
        <p:spPr/>
        <p:txBody>
          <a:bodyPr rtlCol="0"/>
          <a:lstStyle/>
          <a:p>
            <a:fld id="{FB5E4E6A-0CBF-4FE9-9055-8E5B4E96A4CD}" type="datetime1">
              <a:rPr lang="fr-FR" smtClean="0"/>
              <a:pPr/>
              <a:t>03/04/2019</a:t>
            </a:fld>
            <a:endParaRPr lang="fr-FR"/>
          </a:p>
        </p:txBody>
      </p:sp>
      <p:sp>
        <p:nvSpPr>
          <p:cNvPr id="22" name="Espace réservé du numéro de diapositive 21"/>
          <p:cNvSpPr>
            <a:spLocks noGrp="1"/>
          </p:cNvSpPr>
          <p:nvPr>
            <p:ph type="sldNum" sz="quarter" idx="15"/>
          </p:nvPr>
        </p:nvSpPr>
        <p:spPr/>
        <p:txBody>
          <a:bodyPr rtlCol="0"/>
          <a:lstStyle/>
          <a:p>
            <a:fld id="{B1738F54-F4D8-4FFD-86BA-75142F478183}" type="slidenum">
              <a:rPr lang="fr-FR" smtClean="0"/>
              <a:pPr/>
              <a:t>‹N°›</a:t>
            </a:fld>
            <a:endParaRPr lang="fr-FR"/>
          </a:p>
        </p:txBody>
      </p:sp>
      <p:sp>
        <p:nvSpPr>
          <p:cNvPr id="23" name="Espace réservé du pied de page 22"/>
          <p:cNvSpPr>
            <a:spLocks noGrp="1"/>
          </p:cNvSpPr>
          <p:nvPr>
            <p:ph type="ftr" sz="quarter" idx="16"/>
          </p:nvPr>
        </p:nvSpPr>
        <p:spPr/>
        <p:txBody>
          <a:bodyPr rtlCol="0"/>
          <a:lstStyle/>
          <a:p>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Connecteur droit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Ellipse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re 1"/>
          <p:cNvSpPr>
            <a:spLocks noGrp="1"/>
          </p:cNvSpPr>
          <p:nvPr>
            <p:ph type="title"/>
          </p:nvPr>
        </p:nvSpPr>
        <p:spPr>
          <a:xfrm rot="5400000">
            <a:off x="3350133" y="3200400"/>
            <a:ext cx="6309360" cy="457200"/>
          </a:xfrm>
        </p:spPr>
        <p:txBody>
          <a:bodyPr anchor="b"/>
          <a:lstStyle>
            <a:lvl1pPr algn="l">
              <a:buNone/>
              <a:defRPr sz="2000" b="1"/>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fr-FR" smtClean="0"/>
              <a:t>Cliquez sur l'icône pour ajouter une image</a:t>
            </a:r>
            <a:endParaRPr kumimoji="0" lang="en-US" dirty="0"/>
          </a:p>
        </p:txBody>
      </p:sp>
      <p:sp>
        <p:nvSpPr>
          <p:cNvPr id="4" name="Espace réservé du texte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10" name="Connecteur droit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necteur droit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Connecteur droit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Connecteur droit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Espace réservé de la date 16"/>
          <p:cNvSpPr>
            <a:spLocks noGrp="1"/>
          </p:cNvSpPr>
          <p:nvPr>
            <p:ph type="dt" sz="half" idx="10"/>
          </p:nvPr>
        </p:nvSpPr>
        <p:spPr/>
        <p:txBody>
          <a:bodyPr rtlCol="0"/>
          <a:lstStyle/>
          <a:p>
            <a:fld id="{D08F75ED-894E-44E0-8D76-91EC124D3263}" type="datetime1">
              <a:rPr lang="fr-FR" smtClean="0"/>
              <a:pPr/>
              <a:t>03/04/2019</a:t>
            </a:fld>
            <a:endParaRPr lang="fr-FR"/>
          </a:p>
        </p:txBody>
      </p:sp>
      <p:sp>
        <p:nvSpPr>
          <p:cNvPr id="18" name="Espace réservé du numéro de diapositive 17"/>
          <p:cNvSpPr>
            <a:spLocks noGrp="1"/>
          </p:cNvSpPr>
          <p:nvPr>
            <p:ph type="sldNum" sz="quarter" idx="11"/>
          </p:nvPr>
        </p:nvSpPr>
        <p:spPr/>
        <p:txBody>
          <a:bodyPr rtlCol="0"/>
          <a:lstStyle/>
          <a:p>
            <a:fld id="{B1738F54-F4D8-4FFD-86BA-75142F478183}" type="slidenum">
              <a:rPr lang="fr-FR" smtClean="0"/>
              <a:pPr/>
              <a:t>‹N°›</a:t>
            </a:fld>
            <a:endParaRPr lang="fr-FR"/>
          </a:p>
        </p:txBody>
      </p:sp>
      <p:sp>
        <p:nvSpPr>
          <p:cNvPr id="21" name="Espace réservé du pied de page 20"/>
          <p:cNvSpPr>
            <a:spLocks noGrp="1"/>
          </p:cNvSpPr>
          <p:nvPr>
            <p:ph type="ftr" sz="quarter" idx="12"/>
          </p:nvPr>
        </p:nvSpPr>
        <p:spPr/>
        <p:txBody>
          <a:bodyPr rtlCol="0"/>
          <a:lstStyle/>
          <a:p>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Connecteur droit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Espace réservé du titre 21"/>
          <p:cNvSpPr>
            <a:spLocks noGrp="1"/>
          </p:cNvSpPr>
          <p:nvPr>
            <p:ph type="title"/>
          </p:nvPr>
        </p:nvSpPr>
        <p:spPr>
          <a:xfrm>
            <a:off x="457200" y="274638"/>
            <a:ext cx="7467600" cy="1143000"/>
          </a:xfrm>
          <a:prstGeom prst="rect">
            <a:avLst/>
          </a:prstGeom>
        </p:spPr>
        <p:txBody>
          <a:bodyPr vert="horz" anchor="b">
            <a:normAutofit/>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418C67F5-4AAA-4C8E-8633-B570CC7FDBAB}" type="datetime1">
              <a:rPr lang="fr-FR" smtClean="0"/>
              <a:pPr/>
              <a:t>03/04/2019</a:t>
            </a:fld>
            <a:endParaRPr lang="fr-FR"/>
          </a:p>
        </p:txBody>
      </p:sp>
      <p:sp>
        <p:nvSpPr>
          <p:cNvPr id="3" name="Espace réservé du pied de page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fr-FR"/>
          </a:p>
        </p:txBody>
      </p:sp>
      <p:sp>
        <p:nvSpPr>
          <p:cNvPr id="7" name="Connecteur droit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Connecteur droit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cteur droit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Ellipse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space réservé du numéro de diapositive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1738F54-F4D8-4FFD-86BA-75142F478183}"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hf hdr="0" ftr="0" dt="0"/>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286000" y="1628800"/>
            <a:ext cx="6172200" cy="1800200"/>
          </a:xfrm>
        </p:spPr>
        <p:txBody>
          <a:bodyPr>
            <a:noAutofit/>
          </a:bodyPr>
          <a:lstStyle/>
          <a:p>
            <a:r>
              <a:rPr lang="fr-FR" sz="4800" dirty="0" smtClean="0"/>
              <a:t>Les adolescents auteurs de violences sexuelles</a:t>
            </a:r>
            <a:endParaRPr lang="fr-FR" sz="4800" dirty="0"/>
          </a:p>
        </p:txBody>
      </p:sp>
      <p:sp>
        <p:nvSpPr>
          <p:cNvPr id="3" name="Sous-titre 2"/>
          <p:cNvSpPr>
            <a:spLocks noGrp="1"/>
          </p:cNvSpPr>
          <p:nvPr>
            <p:ph type="subTitle" idx="1"/>
          </p:nvPr>
        </p:nvSpPr>
        <p:spPr/>
        <p:txBody>
          <a:bodyPr/>
          <a:lstStyle/>
          <a:p>
            <a:endParaRPr lang="fr-FR" dirty="0"/>
          </a:p>
        </p:txBody>
      </p:sp>
      <p:sp>
        <p:nvSpPr>
          <p:cNvPr id="4" name="Espace réservé du numéro de diapositive 3"/>
          <p:cNvSpPr>
            <a:spLocks noGrp="1"/>
          </p:cNvSpPr>
          <p:nvPr>
            <p:ph type="sldNum" sz="quarter" idx="12"/>
          </p:nvPr>
        </p:nvSpPr>
        <p:spPr/>
        <p:txBody>
          <a:bodyPr/>
          <a:lstStyle/>
          <a:p>
            <a:fld id="{B1738F54-F4D8-4FFD-86BA-75142F478183}" type="slidenum">
              <a:rPr lang="fr-FR" smtClean="0"/>
              <a:pPr/>
              <a:t>1</a:t>
            </a:fld>
            <a:endParaRPr lang="fr-F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p:txBody>
          <a:bodyPr/>
          <a:lstStyle/>
          <a:p>
            <a:pPr algn="just">
              <a:lnSpc>
                <a:spcPct val="80000"/>
              </a:lnSpc>
              <a:defRPr/>
            </a:pPr>
            <a:endParaRPr lang="fr-FR" b="1" dirty="0" smtClean="0"/>
          </a:p>
          <a:p>
            <a:pPr algn="just">
              <a:lnSpc>
                <a:spcPct val="80000"/>
              </a:lnSpc>
              <a:defRPr/>
            </a:pPr>
            <a:endParaRPr lang="fr-FR" b="1" dirty="0" smtClean="0"/>
          </a:p>
          <a:p>
            <a:pPr algn="just">
              <a:lnSpc>
                <a:spcPct val="80000"/>
              </a:lnSpc>
              <a:defRPr/>
            </a:pPr>
            <a:r>
              <a:rPr lang="fr-FR" b="1" dirty="0" smtClean="0"/>
              <a:t>Si les assises narcissiques sont trop fragiles,</a:t>
            </a:r>
            <a:r>
              <a:rPr lang="fr-FR" dirty="0" smtClean="0"/>
              <a:t> la relation et l’investissement à l’autre peut être vécu comme: « c’est moi ou l’autre mais pas les deux ».</a:t>
            </a:r>
          </a:p>
          <a:p>
            <a:pPr algn="just">
              <a:lnSpc>
                <a:spcPct val="80000"/>
              </a:lnSpc>
              <a:defRPr/>
            </a:pPr>
            <a:endParaRPr lang="fr-FR" dirty="0" smtClean="0"/>
          </a:p>
          <a:p>
            <a:pPr algn="just">
              <a:lnSpc>
                <a:spcPct val="80000"/>
              </a:lnSpc>
              <a:defRPr/>
            </a:pPr>
            <a:endParaRPr lang="fr-FR" dirty="0" smtClean="0"/>
          </a:p>
          <a:p>
            <a:pPr algn="just">
              <a:lnSpc>
                <a:spcPct val="80000"/>
              </a:lnSpc>
              <a:defRPr/>
            </a:pPr>
            <a:r>
              <a:rPr lang="fr-FR" dirty="0" smtClean="0"/>
              <a:t>L’adolescent peut surinvestir alors son environnement et met en acte des </a:t>
            </a:r>
            <a:r>
              <a:rPr lang="fr-FR" dirty="0" err="1" smtClean="0"/>
              <a:t>agirs</a:t>
            </a:r>
            <a:r>
              <a:rPr lang="fr-FR" dirty="0" smtClean="0"/>
              <a:t> multiples, passage à l’acte violents de tous ordres</a:t>
            </a:r>
            <a:r>
              <a:rPr lang="fr-FR" sz="1800" dirty="0" smtClean="0"/>
              <a:t>.</a:t>
            </a:r>
          </a:p>
          <a:p>
            <a:endParaRPr lang="fr-FR" dirty="0"/>
          </a:p>
        </p:txBody>
      </p:sp>
      <p:sp>
        <p:nvSpPr>
          <p:cNvPr id="4" name="Espace réservé du numéro de diapositive 3"/>
          <p:cNvSpPr>
            <a:spLocks noGrp="1"/>
          </p:cNvSpPr>
          <p:nvPr>
            <p:ph type="sldNum" sz="quarter" idx="15"/>
          </p:nvPr>
        </p:nvSpPr>
        <p:spPr/>
        <p:txBody>
          <a:bodyPr/>
          <a:lstStyle/>
          <a:p>
            <a:fld id="{B1738F54-F4D8-4FFD-86BA-75142F478183}" type="slidenum">
              <a:rPr lang="fr-FR" smtClean="0"/>
              <a:pPr/>
              <a:t>10</a:t>
            </a:fld>
            <a:endParaRPr lang="fr-FR"/>
          </a:p>
        </p:txBody>
      </p:sp>
      <p:sp>
        <p:nvSpPr>
          <p:cNvPr id="5" name="Titre 1"/>
          <p:cNvSpPr>
            <a:spLocks noGrp="1"/>
          </p:cNvSpPr>
          <p:nvPr>
            <p:ph type="title"/>
          </p:nvPr>
        </p:nvSpPr>
        <p:spPr/>
        <p:txBody>
          <a:bodyPr/>
          <a:lstStyle/>
          <a:p>
            <a:r>
              <a:rPr lang="fr-FR" dirty="0" smtClean="0"/>
              <a:t>Le processus adolescent</a:t>
            </a:r>
            <a:endParaRPr lang="fr-F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 processus adolescent</a:t>
            </a:r>
            <a:endParaRPr lang="fr-FR" dirty="0"/>
          </a:p>
        </p:txBody>
      </p:sp>
      <p:sp>
        <p:nvSpPr>
          <p:cNvPr id="3" name="Espace réservé du contenu 2"/>
          <p:cNvSpPr>
            <a:spLocks noGrp="1"/>
          </p:cNvSpPr>
          <p:nvPr>
            <p:ph sz="quarter" idx="1"/>
          </p:nvPr>
        </p:nvSpPr>
        <p:spPr/>
        <p:txBody>
          <a:bodyPr>
            <a:normAutofit/>
          </a:bodyPr>
          <a:lstStyle/>
          <a:p>
            <a:pPr lvl="1" algn="just">
              <a:buNone/>
            </a:pPr>
            <a:endParaRPr lang="fr-FR" sz="1600" b="1" dirty="0" smtClean="0"/>
          </a:p>
          <a:p>
            <a:pPr lvl="1" algn="just">
              <a:buNone/>
            </a:pPr>
            <a:r>
              <a:rPr lang="fr-FR" dirty="0" smtClean="0"/>
              <a:t>La place des pairs</a:t>
            </a:r>
          </a:p>
          <a:p>
            <a:pPr lvl="1" algn="just">
              <a:buNone/>
            </a:pPr>
            <a:endParaRPr lang="fr-FR" dirty="0" smtClean="0"/>
          </a:p>
          <a:p>
            <a:pPr lvl="1" algn="just">
              <a:buNone/>
            </a:pPr>
            <a:r>
              <a:rPr lang="fr-FR" dirty="0" smtClean="0"/>
              <a:t>L’adolescence : </a:t>
            </a:r>
          </a:p>
          <a:p>
            <a:pPr lvl="1" algn="just"/>
            <a:r>
              <a:rPr lang="fr-FR" dirty="0" smtClean="0"/>
              <a:t>Période de socialisation au cours de laquelle le sujet doit étendre ses relations aux pairs, partir à la conquête de nouvelles relations amoureuses ou amicales. </a:t>
            </a:r>
          </a:p>
          <a:p>
            <a:pPr lvl="1" algn="just"/>
            <a:r>
              <a:rPr lang="fr-FR" dirty="0" smtClean="0"/>
              <a:t>Certains adolescents le souhaitent parfois mais n’y parviennent pas et souffrent de solitude. </a:t>
            </a:r>
          </a:p>
          <a:p>
            <a:pPr lvl="1" algn="just"/>
            <a:r>
              <a:rPr lang="fr-FR" dirty="0" smtClean="0"/>
              <a:t>Ce déficit dans le processus de socialisation entrave la maturation des relations d’objets et le redéploiement de la vie pulsionnelle qui reste attachée aux personnes de l’entourage immédiat.</a:t>
            </a:r>
          </a:p>
          <a:p>
            <a:pPr lvl="1">
              <a:buNone/>
            </a:pPr>
            <a:endParaRPr lang="fr-FR" dirty="0" smtClean="0"/>
          </a:p>
          <a:p>
            <a:pPr lvl="1">
              <a:buNone/>
            </a:pPr>
            <a:endParaRPr lang="fr-FR" dirty="0" smtClean="0"/>
          </a:p>
          <a:p>
            <a:pPr lvl="1">
              <a:buNone/>
            </a:pPr>
            <a:endParaRPr lang="fr-FR" dirty="0" smtClean="0"/>
          </a:p>
          <a:p>
            <a:pPr lvl="1">
              <a:buNone/>
            </a:pPr>
            <a:endParaRPr lang="fr-FR" dirty="0" smtClean="0"/>
          </a:p>
          <a:p>
            <a:pPr lvl="1">
              <a:buNone/>
            </a:pPr>
            <a:endParaRPr lang="fr-FR" dirty="0"/>
          </a:p>
        </p:txBody>
      </p:sp>
      <p:sp>
        <p:nvSpPr>
          <p:cNvPr id="4" name="Espace réservé du numéro de diapositive 3"/>
          <p:cNvSpPr>
            <a:spLocks noGrp="1"/>
          </p:cNvSpPr>
          <p:nvPr>
            <p:ph type="sldNum" sz="quarter" idx="15"/>
          </p:nvPr>
        </p:nvSpPr>
        <p:spPr/>
        <p:txBody>
          <a:bodyPr/>
          <a:lstStyle/>
          <a:p>
            <a:fld id="{B1738F54-F4D8-4FFD-86BA-75142F478183}" type="slidenum">
              <a:rPr lang="fr-FR" smtClean="0"/>
              <a:pPr/>
              <a:t>11</a:t>
            </a:fld>
            <a:endParaRPr lang="fr-F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 processus adolescent</a:t>
            </a:r>
            <a:endParaRPr lang="fr-FR" dirty="0"/>
          </a:p>
        </p:txBody>
      </p:sp>
      <p:sp>
        <p:nvSpPr>
          <p:cNvPr id="3" name="Espace réservé du contenu 2"/>
          <p:cNvSpPr>
            <a:spLocks noGrp="1"/>
          </p:cNvSpPr>
          <p:nvPr>
            <p:ph sz="quarter" idx="1"/>
          </p:nvPr>
        </p:nvSpPr>
        <p:spPr/>
        <p:txBody>
          <a:bodyPr>
            <a:normAutofit/>
          </a:bodyPr>
          <a:lstStyle/>
          <a:p>
            <a:pPr>
              <a:buNone/>
            </a:pPr>
            <a:r>
              <a:rPr lang="fr-FR" dirty="0" smtClean="0"/>
              <a:t>	</a:t>
            </a:r>
          </a:p>
          <a:p>
            <a:pPr>
              <a:buNone/>
            </a:pPr>
            <a:endParaRPr lang="fr-FR" dirty="0" smtClean="0"/>
          </a:p>
          <a:p>
            <a:pPr algn="just">
              <a:buNone/>
            </a:pPr>
            <a:r>
              <a:rPr lang="fr-FR" dirty="0" smtClean="0"/>
              <a:t>	« L’impact « pubertaire » menace de l’intérieur l’équilibre narcissique de l’adolescent avec la sensation « d’être agi » qui le pousse parfois à un agir violent « conjuratoire »(</a:t>
            </a:r>
            <a:r>
              <a:rPr lang="fr-FR" dirty="0" err="1" smtClean="0"/>
              <a:t>Jeammet</a:t>
            </a:r>
            <a:r>
              <a:rPr lang="fr-FR" dirty="0" smtClean="0"/>
              <a:t>, 1997)</a:t>
            </a:r>
          </a:p>
          <a:p>
            <a:endParaRPr lang="fr-FR" dirty="0"/>
          </a:p>
        </p:txBody>
      </p:sp>
      <p:sp>
        <p:nvSpPr>
          <p:cNvPr id="4" name="Espace réservé du numéro de diapositive 3"/>
          <p:cNvSpPr>
            <a:spLocks noGrp="1"/>
          </p:cNvSpPr>
          <p:nvPr>
            <p:ph type="sldNum" sz="quarter" idx="15"/>
          </p:nvPr>
        </p:nvSpPr>
        <p:spPr/>
        <p:txBody>
          <a:bodyPr/>
          <a:lstStyle/>
          <a:p>
            <a:fld id="{B1738F54-F4D8-4FFD-86BA-75142F478183}" type="slidenum">
              <a:rPr lang="fr-FR" smtClean="0"/>
              <a:pPr/>
              <a:t>12</a:t>
            </a:fld>
            <a:endParaRPr lang="fr-F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11560" y="1988840"/>
            <a:ext cx="7467600" cy="1143000"/>
          </a:xfrm>
        </p:spPr>
        <p:txBody>
          <a:bodyPr/>
          <a:lstStyle/>
          <a:p>
            <a:r>
              <a:rPr lang="fr-FR" dirty="0" smtClean="0"/>
              <a:t>pornographie et adolescence</a:t>
            </a:r>
            <a:endParaRPr lang="fr-FR" dirty="0"/>
          </a:p>
        </p:txBody>
      </p:sp>
      <p:sp>
        <p:nvSpPr>
          <p:cNvPr id="4" name="Espace réservé du numéro de diapositive 3"/>
          <p:cNvSpPr>
            <a:spLocks noGrp="1"/>
          </p:cNvSpPr>
          <p:nvPr>
            <p:ph type="sldNum" sz="quarter" idx="15"/>
          </p:nvPr>
        </p:nvSpPr>
        <p:spPr/>
        <p:txBody>
          <a:bodyPr/>
          <a:lstStyle/>
          <a:p>
            <a:fld id="{B1738F54-F4D8-4FFD-86BA-75142F478183}" type="slidenum">
              <a:rPr lang="fr-FR" smtClean="0"/>
              <a:pPr/>
              <a:t>13</a:t>
            </a:fld>
            <a:endParaRPr lang="fr-F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Titre 1"/>
          <p:cNvSpPr>
            <a:spLocks noGrp="1"/>
          </p:cNvSpPr>
          <p:nvPr>
            <p:ph type="title"/>
          </p:nvPr>
        </p:nvSpPr>
        <p:spPr>
          <a:xfrm>
            <a:off x="612775" y="228600"/>
            <a:ext cx="8153400" cy="990600"/>
          </a:xfrm>
        </p:spPr>
        <p:txBody>
          <a:bodyPr/>
          <a:lstStyle/>
          <a:p>
            <a:pPr algn="just" eaLnBrk="1" hangingPunct="1"/>
            <a:r>
              <a:rPr lang="fr-FR" dirty="0" smtClean="0"/>
              <a:t>Zoom sur la pornographie</a:t>
            </a:r>
          </a:p>
        </p:txBody>
      </p:sp>
      <p:sp>
        <p:nvSpPr>
          <p:cNvPr id="3" name="Espace réservé du contenu 2"/>
          <p:cNvSpPr>
            <a:spLocks noGrp="1"/>
          </p:cNvSpPr>
          <p:nvPr>
            <p:ph sz="quarter" idx="1"/>
          </p:nvPr>
        </p:nvSpPr>
        <p:spPr>
          <a:xfrm>
            <a:off x="0" y="1340768"/>
            <a:ext cx="6208712" cy="5175250"/>
          </a:xfrm>
        </p:spPr>
        <p:txBody>
          <a:bodyPr>
            <a:normAutofit fontScale="92500"/>
          </a:bodyPr>
          <a:lstStyle/>
          <a:p>
            <a:pPr marL="320040" indent="-320040" algn="just" eaLnBrk="1" fontAlgn="auto" hangingPunct="1">
              <a:spcBef>
                <a:spcPts val="0"/>
              </a:spcBef>
              <a:spcAft>
                <a:spcPts val="0"/>
              </a:spcAft>
              <a:buFont typeface="Wingdings"/>
              <a:buChar char=""/>
              <a:defRPr/>
            </a:pPr>
            <a:r>
              <a:rPr lang="fr-FR" sz="2200" dirty="0" smtClean="0">
                <a:latin typeface="Calibri" panose="020F0502020204030204" pitchFamily="34" charset="0"/>
              </a:rPr>
              <a:t>Age moyen du premier porno jusqu’en 2002 : 13 ans</a:t>
            </a:r>
          </a:p>
          <a:p>
            <a:pPr marL="320040" indent="-320040" algn="just" eaLnBrk="1" fontAlgn="auto" hangingPunct="1">
              <a:spcBef>
                <a:spcPts val="0"/>
              </a:spcBef>
              <a:spcAft>
                <a:spcPts val="0"/>
              </a:spcAft>
              <a:buFont typeface="Wingdings"/>
              <a:buChar char=""/>
              <a:defRPr/>
            </a:pPr>
            <a:endParaRPr lang="fr-FR" sz="2200" dirty="0">
              <a:latin typeface="Calibri" panose="020F0502020204030204" pitchFamily="34" charset="0"/>
            </a:endParaRPr>
          </a:p>
          <a:p>
            <a:pPr marL="320040" indent="-320040" algn="just" eaLnBrk="1" fontAlgn="auto" hangingPunct="1">
              <a:spcBef>
                <a:spcPts val="0"/>
              </a:spcBef>
              <a:spcAft>
                <a:spcPts val="0"/>
              </a:spcAft>
              <a:buFont typeface="Wingdings"/>
              <a:buChar char=""/>
              <a:defRPr/>
            </a:pPr>
            <a:r>
              <a:rPr lang="fr-FR" sz="2200" dirty="0">
                <a:latin typeface="Calibri" panose="020F0502020204030204" pitchFamily="34" charset="0"/>
              </a:rPr>
              <a:t>Nouvelles </a:t>
            </a:r>
            <a:r>
              <a:rPr lang="fr-FR" sz="2200" dirty="0" smtClean="0">
                <a:latin typeface="Calibri" panose="020F0502020204030204" pitchFamily="34" charset="0"/>
              </a:rPr>
              <a:t>technologies : </a:t>
            </a:r>
            <a:r>
              <a:rPr lang="fr-FR" sz="2200" dirty="0">
                <a:latin typeface="Calibri" panose="020F0502020204030204" pitchFamily="34" charset="0"/>
              </a:rPr>
              <a:t>pornographie de plus en plus </a:t>
            </a:r>
            <a:r>
              <a:rPr lang="fr-FR" sz="2200" dirty="0" smtClean="0">
                <a:latin typeface="Calibri" panose="020F0502020204030204" pitchFamily="34" charset="0"/>
              </a:rPr>
              <a:t>accessible</a:t>
            </a:r>
          </a:p>
          <a:p>
            <a:pPr marL="320040" indent="-320040" algn="just" eaLnBrk="1" fontAlgn="auto" hangingPunct="1">
              <a:spcBef>
                <a:spcPts val="0"/>
              </a:spcBef>
              <a:spcAft>
                <a:spcPts val="0"/>
              </a:spcAft>
              <a:buFont typeface="Wingdings"/>
              <a:buChar char=""/>
              <a:defRPr/>
            </a:pPr>
            <a:endParaRPr lang="fr-FR" sz="2200" dirty="0">
              <a:latin typeface="Calibri" panose="020F0502020204030204" pitchFamily="34" charset="0"/>
            </a:endParaRPr>
          </a:p>
          <a:p>
            <a:pPr marL="320040" indent="-320040" algn="just" eaLnBrk="1" fontAlgn="auto" hangingPunct="1">
              <a:spcBef>
                <a:spcPts val="0"/>
              </a:spcBef>
              <a:spcAft>
                <a:spcPts val="0"/>
              </a:spcAft>
              <a:buFont typeface="Wingdings"/>
              <a:buChar char=""/>
              <a:defRPr/>
            </a:pPr>
            <a:r>
              <a:rPr lang="fr-FR" sz="2200" dirty="0" smtClean="0">
                <a:latin typeface="Calibri" panose="020F0502020204030204" pitchFamily="34" charset="0"/>
              </a:rPr>
              <a:t>Actuellement, à </a:t>
            </a:r>
            <a:r>
              <a:rPr lang="fr-FR" sz="2200" dirty="0">
                <a:latin typeface="Calibri" panose="020F0502020204030204" pitchFamily="34" charset="0"/>
              </a:rPr>
              <a:t>l’âge de 11 ans, un enfant sur deux a déjà regardé de la </a:t>
            </a:r>
            <a:r>
              <a:rPr lang="fr-FR" sz="2200" dirty="0" smtClean="0">
                <a:latin typeface="Calibri" panose="020F0502020204030204" pitchFamily="34" charset="0"/>
              </a:rPr>
              <a:t>pornographie</a:t>
            </a:r>
            <a:endParaRPr lang="fr-FR" sz="2200" dirty="0">
              <a:latin typeface="Calibri" panose="020F0502020204030204" pitchFamily="34" charset="0"/>
            </a:endParaRPr>
          </a:p>
          <a:p>
            <a:pPr marL="320040" indent="-320040" algn="just" eaLnBrk="1" fontAlgn="auto" hangingPunct="1">
              <a:spcBef>
                <a:spcPts val="0"/>
              </a:spcBef>
              <a:spcAft>
                <a:spcPts val="0"/>
              </a:spcAft>
              <a:buFont typeface="Wingdings"/>
              <a:buChar char=""/>
              <a:defRPr/>
            </a:pPr>
            <a:endParaRPr lang="fr-FR" sz="2200" dirty="0">
              <a:latin typeface="Calibri" panose="020F0502020204030204" pitchFamily="34" charset="0"/>
            </a:endParaRPr>
          </a:p>
          <a:p>
            <a:pPr marL="320040" indent="-320040" algn="just" eaLnBrk="1" fontAlgn="auto" hangingPunct="1">
              <a:spcBef>
                <a:spcPts val="0"/>
              </a:spcBef>
              <a:spcAft>
                <a:spcPts val="0"/>
              </a:spcAft>
              <a:buFont typeface="Wingdings"/>
              <a:buChar char=""/>
              <a:defRPr/>
            </a:pPr>
            <a:r>
              <a:rPr lang="fr-FR" sz="2200" dirty="0" smtClean="0">
                <a:latin typeface="Calibri" panose="020F0502020204030204" pitchFamily="34" charset="0"/>
              </a:rPr>
              <a:t>Dans les ZEP : 75% des jeunes disent que la pornographie les a aidé dans l’éducation à la sexualité</a:t>
            </a:r>
          </a:p>
          <a:p>
            <a:pPr marL="320040" indent="-320040" algn="just" eaLnBrk="1" fontAlgn="auto" hangingPunct="1">
              <a:spcBef>
                <a:spcPts val="0"/>
              </a:spcBef>
              <a:spcAft>
                <a:spcPts val="0"/>
              </a:spcAft>
              <a:buFont typeface="Wingdings"/>
              <a:buChar char=""/>
              <a:defRPr/>
            </a:pPr>
            <a:endParaRPr lang="fr-FR" sz="2200" dirty="0">
              <a:latin typeface="Calibri" panose="020F0502020204030204" pitchFamily="34" charset="0"/>
            </a:endParaRPr>
          </a:p>
          <a:p>
            <a:pPr marL="622300" indent="-320040" algn="just" eaLnBrk="1" fontAlgn="auto" hangingPunct="1">
              <a:spcBef>
                <a:spcPts val="0"/>
              </a:spcBef>
              <a:spcAft>
                <a:spcPts val="0"/>
              </a:spcAft>
              <a:buFont typeface="Wingdings"/>
              <a:buNone/>
              <a:defRPr/>
            </a:pPr>
            <a:r>
              <a:rPr lang="fr-FR" sz="2200" dirty="0" smtClean="0">
                <a:latin typeface="Calibri" panose="020F0502020204030204" pitchFamily="34" charset="0"/>
              </a:rPr>
              <a:t>Les risques de la pornographie: </a:t>
            </a:r>
          </a:p>
          <a:p>
            <a:pPr marL="622300" indent="-320040" algn="just" eaLnBrk="1" fontAlgn="auto" hangingPunct="1">
              <a:spcBef>
                <a:spcPts val="0"/>
              </a:spcBef>
              <a:spcAft>
                <a:spcPts val="0"/>
              </a:spcAft>
              <a:buFontTx/>
              <a:buChar char="-"/>
              <a:defRPr/>
            </a:pPr>
            <a:r>
              <a:rPr lang="fr-FR" sz="2200" dirty="0" smtClean="0">
                <a:latin typeface="Calibri" panose="020F0502020204030204" pitchFamily="34" charset="0"/>
              </a:rPr>
              <a:t>Effraction dans le développement psychique</a:t>
            </a:r>
          </a:p>
          <a:p>
            <a:pPr marL="622300" indent="-320040" algn="just" eaLnBrk="1" fontAlgn="auto" hangingPunct="1">
              <a:spcBef>
                <a:spcPts val="0"/>
              </a:spcBef>
              <a:spcAft>
                <a:spcPts val="0"/>
              </a:spcAft>
              <a:buFontTx/>
              <a:buChar char="-"/>
              <a:defRPr/>
            </a:pPr>
            <a:r>
              <a:rPr lang="fr-FR" sz="2200" dirty="0" smtClean="0">
                <a:latin typeface="Calibri" panose="020F0502020204030204" pitchFamily="34" charset="0"/>
              </a:rPr>
              <a:t>Sexualité compulsive </a:t>
            </a:r>
          </a:p>
          <a:p>
            <a:pPr marL="622300" indent="-320040" algn="just" eaLnBrk="1" fontAlgn="auto" hangingPunct="1">
              <a:spcBef>
                <a:spcPts val="0"/>
              </a:spcBef>
              <a:spcAft>
                <a:spcPts val="0"/>
              </a:spcAft>
              <a:buFontTx/>
              <a:buChar char="-"/>
              <a:defRPr/>
            </a:pPr>
            <a:r>
              <a:rPr lang="fr-FR" sz="2200" dirty="0" smtClean="0">
                <a:latin typeface="Calibri" panose="020F0502020204030204" pitchFamily="34" charset="0"/>
              </a:rPr>
              <a:t>Distorsions cognitives</a:t>
            </a:r>
          </a:p>
        </p:txBody>
      </p:sp>
      <p:sp>
        <p:nvSpPr>
          <p:cNvPr id="5" name="Espace réservé du numéro de diapositive 4"/>
          <p:cNvSpPr>
            <a:spLocks noGrp="1"/>
          </p:cNvSpPr>
          <p:nvPr>
            <p:ph type="sldNum" sz="quarter" idx="15"/>
          </p:nvPr>
        </p:nvSpPr>
        <p:spPr/>
        <p:txBody>
          <a:bodyPr>
            <a:normAutofit/>
          </a:bodyPr>
          <a:lstStyle/>
          <a:p>
            <a:pPr>
              <a:defRPr/>
            </a:pPr>
            <a:fld id="{77BBA1CE-0169-40DB-914D-F452E29CF7A4}" type="slidenum">
              <a:rPr lang="fr-FR"/>
              <a:pPr>
                <a:defRPr/>
              </a:pPr>
              <a:t>14</a:t>
            </a:fld>
            <a:endParaRPr lang="fr-F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Titre 1"/>
          <p:cNvSpPr>
            <a:spLocks noGrp="1"/>
          </p:cNvSpPr>
          <p:nvPr>
            <p:ph type="title"/>
          </p:nvPr>
        </p:nvSpPr>
        <p:spPr>
          <a:xfrm>
            <a:off x="457200" y="274638"/>
            <a:ext cx="8362950" cy="1143000"/>
          </a:xfrm>
        </p:spPr>
        <p:txBody>
          <a:bodyPr>
            <a:normAutofit/>
          </a:bodyPr>
          <a:lstStyle/>
          <a:p>
            <a:pPr eaLnBrk="1" fontAlgn="auto" hangingPunct="1">
              <a:spcAft>
                <a:spcPts val="0"/>
              </a:spcAft>
              <a:defRPr/>
            </a:pPr>
            <a:r>
              <a:rPr lang="fr-FR" dirty="0" smtClean="0"/>
              <a:t>Pédopornographie et Adolescence</a:t>
            </a:r>
          </a:p>
        </p:txBody>
      </p:sp>
      <p:sp>
        <p:nvSpPr>
          <p:cNvPr id="156676" name="Espace réservé du contenu 2"/>
          <p:cNvSpPr>
            <a:spLocks noGrp="1"/>
          </p:cNvSpPr>
          <p:nvPr>
            <p:ph sz="quarter" idx="1"/>
          </p:nvPr>
        </p:nvSpPr>
        <p:spPr>
          <a:xfrm>
            <a:off x="612775" y="1600200"/>
            <a:ext cx="7775649" cy="4495800"/>
          </a:xfrm>
        </p:spPr>
        <p:txBody>
          <a:bodyPr/>
          <a:lstStyle/>
          <a:p>
            <a:pPr algn="just" eaLnBrk="1" hangingPunct="1">
              <a:buFont typeface="Arial" pitchFamily="34" charset="0"/>
              <a:buNone/>
            </a:pPr>
            <a:endParaRPr lang="fr-FR" b="1" dirty="0" smtClean="0"/>
          </a:p>
          <a:p>
            <a:pPr algn="just" eaLnBrk="1" hangingPunct="1">
              <a:buFont typeface="Arial" pitchFamily="34" charset="0"/>
              <a:buNone/>
            </a:pPr>
            <a:r>
              <a:rPr lang="fr-FR" b="1" dirty="0" smtClean="0"/>
              <a:t>Qu’en est il des adolescents?</a:t>
            </a:r>
          </a:p>
          <a:p>
            <a:pPr algn="just" eaLnBrk="1" hangingPunct="1"/>
            <a:endParaRPr lang="fr-FR" dirty="0" smtClean="0"/>
          </a:p>
          <a:p>
            <a:pPr algn="just" eaLnBrk="1" hangingPunct="1"/>
            <a:r>
              <a:rPr lang="fr-FR" b="1" dirty="0" smtClean="0"/>
              <a:t>Les </a:t>
            </a:r>
            <a:r>
              <a:rPr lang="fr-FR" b="1" dirty="0" err="1" smtClean="0"/>
              <a:t>sextos</a:t>
            </a:r>
            <a:r>
              <a:rPr lang="fr-FR" b="1" dirty="0" smtClean="0"/>
              <a:t> (</a:t>
            </a:r>
            <a:r>
              <a:rPr lang="fr-FR" b="1" dirty="0" err="1" smtClean="0"/>
              <a:t>smartphone</a:t>
            </a:r>
            <a:r>
              <a:rPr lang="fr-FR" b="1" dirty="0" smtClean="0"/>
              <a:t>, </a:t>
            </a:r>
            <a:r>
              <a:rPr lang="fr-FR" b="1" dirty="0" err="1" smtClean="0"/>
              <a:t>snapchat</a:t>
            </a:r>
            <a:r>
              <a:rPr lang="fr-FR" b="1" dirty="0" smtClean="0"/>
              <a:t>): </a:t>
            </a:r>
            <a:r>
              <a:rPr lang="fr-FR" dirty="0" smtClean="0"/>
              <a:t>diffusion de photos et de vidéos à caractère sexuel de mineurs</a:t>
            </a:r>
          </a:p>
          <a:p>
            <a:pPr algn="just" eaLnBrk="1" hangingPunct="1"/>
            <a:endParaRPr lang="fr-FR" dirty="0" smtClean="0"/>
          </a:p>
          <a:p>
            <a:pPr algn="just" eaLnBrk="1" hangingPunct="1"/>
            <a:r>
              <a:rPr lang="fr-FR" dirty="0" smtClean="0"/>
              <a:t>2014: jeune fille de 16 ans – premier mineur coupable de pédopornographie</a:t>
            </a:r>
          </a:p>
        </p:txBody>
      </p:sp>
      <p:sp>
        <p:nvSpPr>
          <p:cNvPr id="4" name="Espace réservé du numéro de diapositive 3"/>
          <p:cNvSpPr>
            <a:spLocks noGrp="1"/>
          </p:cNvSpPr>
          <p:nvPr>
            <p:ph type="sldNum" sz="quarter" idx="15"/>
          </p:nvPr>
        </p:nvSpPr>
        <p:spPr/>
        <p:txBody>
          <a:bodyPr>
            <a:normAutofit/>
          </a:bodyPr>
          <a:lstStyle/>
          <a:p>
            <a:pPr>
              <a:defRPr/>
            </a:pPr>
            <a:fld id="{BED4E43A-2DB2-48C7-8D1C-84CB5AA6FA87}" type="slidenum">
              <a:rPr lang="fr-FR"/>
              <a:pPr>
                <a:defRPr/>
              </a:pPr>
              <a:t>15</a:t>
            </a:fld>
            <a:endParaRPr lang="fr-F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Questionnaire</a:t>
            </a:r>
            <a:endParaRPr lang="fr-FR" dirty="0"/>
          </a:p>
        </p:txBody>
      </p:sp>
      <p:sp>
        <p:nvSpPr>
          <p:cNvPr id="3" name="Espace réservé du contenu 2"/>
          <p:cNvSpPr>
            <a:spLocks noGrp="1"/>
          </p:cNvSpPr>
          <p:nvPr>
            <p:ph sz="quarter" idx="1"/>
          </p:nvPr>
        </p:nvSpPr>
        <p:spPr/>
        <p:txBody>
          <a:bodyPr/>
          <a:lstStyle/>
          <a:p>
            <a:endParaRPr lang="fr-FR"/>
          </a:p>
        </p:txBody>
      </p:sp>
      <p:sp>
        <p:nvSpPr>
          <p:cNvPr id="4" name="Espace réservé du numéro de diapositive 3"/>
          <p:cNvSpPr>
            <a:spLocks noGrp="1"/>
          </p:cNvSpPr>
          <p:nvPr>
            <p:ph type="sldNum" sz="quarter" idx="15"/>
          </p:nvPr>
        </p:nvSpPr>
        <p:spPr/>
        <p:txBody>
          <a:bodyPr/>
          <a:lstStyle/>
          <a:p>
            <a:fld id="{B1738F54-F4D8-4FFD-86BA-75142F478183}" type="slidenum">
              <a:rPr lang="fr-FR" smtClean="0"/>
              <a:pPr/>
              <a:t>16</a:t>
            </a:fld>
            <a:endParaRPr lang="fr-F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 processus adolescent</a:t>
            </a:r>
            <a:endParaRPr lang="fr-FR" dirty="0"/>
          </a:p>
        </p:txBody>
      </p:sp>
      <p:sp>
        <p:nvSpPr>
          <p:cNvPr id="3" name="Espace réservé du contenu 2"/>
          <p:cNvSpPr>
            <a:spLocks noGrp="1"/>
          </p:cNvSpPr>
          <p:nvPr>
            <p:ph sz="quarter" idx="1"/>
          </p:nvPr>
        </p:nvSpPr>
        <p:spPr/>
        <p:txBody>
          <a:bodyPr>
            <a:normAutofit fontScale="92500"/>
          </a:bodyPr>
          <a:lstStyle/>
          <a:p>
            <a:pPr>
              <a:buNone/>
            </a:pPr>
            <a:r>
              <a:rPr lang="fr-FR" u="sng" dirty="0" smtClean="0"/>
              <a:t>Distinction entre agir et passage à l’acte</a:t>
            </a:r>
            <a:endParaRPr lang="fr-FR" dirty="0" smtClean="0"/>
          </a:p>
          <a:p>
            <a:pPr>
              <a:buNone/>
            </a:pPr>
            <a:endParaRPr lang="fr-FR" dirty="0" smtClean="0"/>
          </a:p>
          <a:p>
            <a:pPr algn="just">
              <a:buNone/>
            </a:pPr>
            <a:r>
              <a:rPr lang="fr-FR" dirty="0" smtClean="0"/>
              <a:t>L’agir : </a:t>
            </a:r>
          </a:p>
          <a:p>
            <a:pPr algn="just"/>
            <a:r>
              <a:rPr lang="fr-FR" dirty="0" smtClean="0"/>
              <a:t>L’agir est considéré comme un des modes d’expression privilégié  des conflits et des angoisses de l’individu. </a:t>
            </a:r>
          </a:p>
          <a:p>
            <a:pPr algn="just"/>
            <a:r>
              <a:rPr lang="fr-FR" dirty="0" smtClean="0"/>
              <a:t>L’acte, contrairement au passage à l’acte est « une conduite spontanée à haute portée positive, volontiers rapide comme un éclair, accomplie sans réflexion mais nullement irréfléchie pour autant. </a:t>
            </a:r>
          </a:p>
          <a:p>
            <a:pPr algn="just"/>
            <a:r>
              <a:rPr lang="fr-FR" dirty="0" smtClean="0"/>
              <a:t>L'agir participe au travail de subjectivation, d’appropriation subjective de son activité représentative, de l'image de soi et celle de son corps. </a:t>
            </a:r>
          </a:p>
          <a:p>
            <a:endParaRPr lang="fr-FR" dirty="0"/>
          </a:p>
        </p:txBody>
      </p:sp>
      <p:sp>
        <p:nvSpPr>
          <p:cNvPr id="4" name="Espace réservé du numéro de diapositive 3"/>
          <p:cNvSpPr>
            <a:spLocks noGrp="1"/>
          </p:cNvSpPr>
          <p:nvPr>
            <p:ph type="sldNum" sz="quarter" idx="15"/>
          </p:nvPr>
        </p:nvSpPr>
        <p:spPr/>
        <p:txBody>
          <a:bodyPr/>
          <a:lstStyle/>
          <a:p>
            <a:fld id="{B1738F54-F4D8-4FFD-86BA-75142F478183}" type="slidenum">
              <a:rPr lang="fr-FR" smtClean="0"/>
              <a:pPr/>
              <a:t>17</a:t>
            </a:fld>
            <a:endParaRPr lang="fr-F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Défaut de mentalisation</a:t>
            </a:r>
            <a:endParaRPr lang="fr-FR" dirty="0"/>
          </a:p>
        </p:txBody>
      </p:sp>
      <p:sp>
        <p:nvSpPr>
          <p:cNvPr id="3" name="Espace réservé du contenu 2"/>
          <p:cNvSpPr>
            <a:spLocks noGrp="1"/>
          </p:cNvSpPr>
          <p:nvPr>
            <p:ph sz="quarter" idx="1"/>
          </p:nvPr>
        </p:nvSpPr>
        <p:spPr/>
        <p:txBody>
          <a:bodyPr>
            <a:normAutofit lnSpcReduction="10000"/>
          </a:bodyPr>
          <a:lstStyle/>
          <a:p>
            <a:pPr>
              <a:buNone/>
            </a:pPr>
            <a:endParaRPr lang="fr-FR" b="1" dirty="0" smtClean="0"/>
          </a:p>
          <a:p>
            <a:pPr>
              <a:buNone/>
            </a:pPr>
            <a:r>
              <a:rPr lang="fr-FR" b="1" dirty="0" smtClean="0"/>
              <a:t>Défaut de mentalisation chez les adolescents qui passent à l’acte, y compris sur le registre des violences sexuelles</a:t>
            </a:r>
          </a:p>
          <a:p>
            <a:pPr algn="just">
              <a:buNone/>
            </a:pPr>
            <a:r>
              <a:rPr lang="fr-FR" dirty="0" smtClean="0"/>
              <a:t> </a:t>
            </a:r>
            <a:endParaRPr lang="fr-FR" dirty="0" smtClean="0">
              <a:solidFill>
                <a:srgbClr val="FF0000"/>
              </a:solidFill>
            </a:endParaRPr>
          </a:p>
          <a:p>
            <a:pPr algn="just">
              <a:buNone/>
            </a:pPr>
            <a:r>
              <a:rPr lang="fr-FR" dirty="0" smtClean="0"/>
              <a:t>Au delà d'un certain seuil d'évènements de vie cumulés, l'adolescent se trouve inévitablement confronté à un état de surcharge qui va nécessairement : </a:t>
            </a:r>
          </a:p>
          <a:p>
            <a:pPr algn="just"/>
            <a:r>
              <a:rPr lang="fr-FR" dirty="0" smtClean="0"/>
              <a:t>dépasser ses possibilités d'élaboration mentale </a:t>
            </a:r>
          </a:p>
          <a:p>
            <a:pPr algn="just"/>
            <a:r>
              <a:rPr lang="fr-FR" dirty="0" smtClean="0"/>
              <a:t>entraîner le recours à la voie comportementale ou/ et somatique pour décharger le trop plein de tension. ». </a:t>
            </a:r>
          </a:p>
          <a:p>
            <a:endParaRPr lang="fr-FR" dirty="0"/>
          </a:p>
        </p:txBody>
      </p:sp>
      <p:sp>
        <p:nvSpPr>
          <p:cNvPr id="4" name="Espace réservé du numéro de diapositive 3"/>
          <p:cNvSpPr>
            <a:spLocks noGrp="1"/>
          </p:cNvSpPr>
          <p:nvPr>
            <p:ph type="sldNum" sz="quarter" idx="15"/>
          </p:nvPr>
        </p:nvSpPr>
        <p:spPr/>
        <p:txBody>
          <a:bodyPr/>
          <a:lstStyle/>
          <a:p>
            <a:fld id="{B1738F54-F4D8-4FFD-86BA-75142F478183}" type="slidenum">
              <a:rPr lang="fr-FR" smtClean="0"/>
              <a:pPr/>
              <a:t>18</a:t>
            </a:fld>
            <a:endParaRPr lang="fr-F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Défaut de mentalisation</a:t>
            </a:r>
            <a:endParaRPr lang="fr-FR" dirty="0"/>
          </a:p>
        </p:txBody>
      </p:sp>
      <p:sp>
        <p:nvSpPr>
          <p:cNvPr id="3" name="Espace réservé du contenu 2"/>
          <p:cNvSpPr>
            <a:spLocks noGrp="1"/>
          </p:cNvSpPr>
          <p:nvPr>
            <p:ph sz="quarter" idx="1"/>
          </p:nvPr>
        </p:nvSpPr>
        <p:spPr>
          <a:xfrm>
            <a:off x="457200" y="1600200"/>
            <a:ext cx="7467600" cy="4997152"/>
          </a:xfrm>
        </p:spPr>
        <p:txBody>
          <a:bodyPr>
            <a:normAutofit/>
          </a:bodyPr>
          <a:lstStyle/>
          <a:p>
            <a:pPr>
              <a:buNone/>
            </a:pPr>
            <a:endParaRPr lang="fr-FR" b="1" dirty="0" smtClean="0"/>
          </a:p>
          <a:p>
            <a:pPr>
              <a:buNone/>
            </a:pPr>
            <a:r>
              <a:rPr lang="fr-FR" b="1" dirty="0" smtClean="0"/>
              <a:t>Zoom sur le concept de mentalisation</a:t>
            </a:r>
          </a:p>
          <a:p>
            <a:pPr>
              <a:buNone/>
            </a:pPr>
            <a:endParaRPr lang="fr-FR" b="1" dirty="0" smtClean="0">
              <a:solidFill>
                <a:srgbClr val="FF0000"/>
              </a:solidFill>
            </a:endParaRPr>
          </a:p>
          <a:p>
            <a:pPr algn="just"/>
            <a:r>
              <a:rPr lang="fr-FR" dirty="0" smtClean="0"/>
              <a:t>Capacité de transformation des excitations et des tensions internes (dont les sources peuvent être intrapsychiques ou externes)</a:t>
            </a:r>
          </a:p>
          <a:p>
            <a:pPr algn="just"/>
            <a:r>
              <a:rPr lang="fr-FR" dirty="0" smtClean="0"/>
              <a:t>Par le langage, l’imaginaire, les rêves, les fantasmes…</a:t>
            </a:r>
          </a:p>
          <a:p>
            <a:pPr algn="just"/>
            <a:r>
              <a:rPr lang="fr-FR" dirty="0" smtClean="0"/>
              <a:t>En lien avec les capacités d’élaboration et de symbolisation</a:t>
            </a:r>
          </a:p>
          <a:p>
            <a:pPr algn="just"/>
            <a:r>
              <a:rPr lang="fr-FR" dirty="0" smtClean="0"/>
              <a:t>Nécessaire dans l’autorégulation des affects, l’autocontrôle, l’organisation du Moi</a:t>
            </a:r>
          </a:p>
          <a:p>
            <a:pPr algn="just"/>
            <a:endParaRPr lang="fr-FR" dirty="0" smtClean="0"/>
          </a:p>
        </p:txBody>
      </p:sp>
      <p:sp>
        <p:nvSpPr>
          <p:cNvPr id="4" name="Espace réservé du numéro de diapositive 3"/>
          <p:cNvSpPr>
            <a:spLocks noGrp="1"/>
          </p:cNvSpPr>
          <p:nvPr>
            <p:ph type="sldNum" sz="quarter" idx="15"/>
          </p:nvPr>
        </p:nvSpPr>
        <p:spPr/>
        <p:txBody>
          <a:bodyPr/>
          <a:lstStyle/>
          <a:p>
            <a:fld id="{B1738F54-F4D8-4FFD-86BA-75142F478183}" type="slidenum">
              <a:rPr lang="fr-FR" smtClean="0"/>
              <a:pPr/>
              <a:t>19</a:t>
            </a:fld>
            <a:endParaRPr lang="fr-F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 processus adolescent</a:t>
            </a:r>
            <a:endParaRPr lang="fr-FR" dirty="0"/>
          </a:p>
        </p:txBody>
      </p:sp>
      <p:sp>
        <p:nvSpPr>
          <p:cNvPr id="5" name="Espace réservé du numéro de diapositive 4"/>
          <p:cNvSpPr>
            <a:spLocks noGrp="1"/>
          </p:cNvSpPr>
          <p:nvPr>
            <p:ph type="sldNum" sz="quarter" idx="15"/>
          </p:nvPr>
        </p:nvSpPr>
        <p:spPr/>
        <p:txBody>
          <a:bodyPr/>
          <a:lstStyle/>
          <a:p>
            <a:fld id="{B1738F54-F4D8-4FFD-86BA-75142F478183}" type="slidenum">
              <a:rPr lang="fr-FR" smtClean="0"/>
              <a:pPr/>
              <a:t>2</a:t>
            </a:fld>
            <a:endParaRPr lang="fr-FR"/>
          </a:p>
        </p:txBody>
      </p:sp>
      <p:sp>
        <p:nvSpPr>
          <p:cNvPr id="6" name="Espace réservé du contenu 5"/>
          <p:cNvSpPr>
            <a:spLocks noGrp="1"/>
          </p:cNvSpPr>
          <p:nvPr>
            <p:ph sz="quarter" idx="1"/>
          </p:nvPr>
        </p:nvSpPr>
        <p:spPr/>
        <p:txBody>
          <a:bodyPr/>
          <a:lstStyle/>
          <a:p>
            <a:endParaRPr lang="fr-F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passages à l’acte violents à l’adolescence</a:t>
            </a:r>
            <a:endParaRPr lang="fr-FR" dirty="0"/>
          </a:p>
        </p:txBody>
      </p:sp>
      <p:sp>
        <p:nvSpPr>
          <p:cNvPr id="3" name="Espace réservé du contenu 2"/>
          <p:cNvSpPr>
            <a:spLocks noGrp="1"/>
          </p:cNvSpPr>
          <p:nvPr>
            <p:ph sz="quarter" idx="1"/>
          </p:nvPr>
        </p:nvSpPr>
        <p:spPr/>
        <p:txBody>
          <a:bodyPr/>
          <a:lstStyle/>
          <a:p>
            <a:endParaRPr lang="fr-FR" dirty="0" smtClean="0"/>
          </a:p>
          <a:p>
            <a:pPr algn="just"/>
            <a:r>
              <a:rPr lang="fr-FR" dirty="0" smtClean="0"/>
              <a:t>Selon Varga (2002, p.33), « si, au cours de ses premières étapes, l'enfant n'est pas soutenu par son entourage pour résorber les différents combats qui se déroulent en lui, une violence non intégrée subsiste à l'état latent, qui ressurgira à l'adolescence et se manifestera dans des passages à l'acte, des mouvement de destruction  dirigés à la fois vers autrui et vers lui même. ». </a:t>
            </a:r>
          </a:p>
          <a:p>
            <a:endParaRPr lang="fr-FR" dirty="0"/>
          </a:p>
        </p:txBody>
      </p:sp>
      <p:sp>
        <p:nvSpPr>
          <p:cNvPr id="4" name="Espace réservé du numéro de diapositive 3"/>
          <p:cNvSpPr>
            <a:spLocks noGrp="1"/>
          </p:cNvSpPr>
          <p:nvPr>
            <p:ph type="sldNum" sz="quarter" idx="15"/>
          </p:nvPr>
        </p:nvSpPr>
        <p:spPr/>
        <p:txBody>
          <a:bodyPr/>
          <a:lstStyle/>
          <a:p>
            <a:fld id="{B1738F54-F4D8-4FFD-86BA-75142F478183}" type="slidenum">
              <a:rPr lang="fr-FR" smtClean="0"/>
              <a:pPr/>
              <a:t>20</a:t>
            </a:fld>
            <a:endParaRPr lang="fr-F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passages à l’acte violents à l’adolescence</a:t>
            </a:r>
            <a:endParaRPr lang="fr-FR" dirty="0"/>
          </a:p>
        </p:txBody>
      </p:sp>
      <p:sp>
        <p:nvSpPr>
          <p:cNvPr id="3" name="Espace réservé du contenu 2"/>
          <p:cNvSpPr>
            <a:spLocks noGrp="1"/>
          </p:cNvSpPr>
          <p:nvPr>
            <p:ph sz="quarter" idx="1"/>
          </p:nvPr>
        </p:nvSpPr>
        <p:spPr/>
        <p:txBody>
          <a:bodyPr/>
          <a:lstStyle/>
          <a:p>
            <a:pPr>
              <a:buNone/>
            </a:pPr>
            <a:r>
              <a:rPr lang="fr-FR" dirty="0" smtClean="0"/>
              <a:t>L’adolescent peut avoir recours au passage à l’acte violent pour :</a:t>
            </a:r>
          </a:p>
          <a:p>
            <a:pPr>
              <a:buNone/>
            </a:pPr>
            <a:endParaRPr lang="fr-FR" dirty="0" smtClean="0"/>
          </a:p>
          <a:p>
            <a:r>
              <a:rPr lang="fr-FR" dirty="0" smtClean="0"/>
              <a:t>Eviter de penser</a:t>
            </a:r>
          </a:p>
          <a:p>
            <a:r>
              <a:rPr lang="fr-FR" dirty="0" smtClean="0"/>
              <a:t>Avoir un sentiment de maîtrise</a:t>
            </a:r>
          </a:p>
          <a:p>
            <a:r>
              <a:rPr lang="fr-FR" dirty="0" smtClean="0"/>
              <a:t>Lutter contre la dépression</a:t>
            </a:r>
          </a:p>
          <a:p>
            <a:r>
              <a:rPr lang="fr-FR" dirty="0" smtClean="0"/>
              <a:t>Construire des processus de séparation et d’individuation</a:t>
            </a:r>
          </a:p>
          <a:p>
            <a:r>
              <a:rPr lang="fr-FR" dirty="0" smtClean="0"/>
              <a:t>Aménager une menace sur l’identité</a:t>
            </a:r>
            <a:endParaRPr lang="fr-FR" dirty="0"/>
          </a:p>
        </p:txBody>
      </p:sp>
      <p:sp>
        <p:nvSpPr>
          <p:cNvPr id="4" name="Espace réservé du numéro de diapositive 3"/>
          <p:cNvSpPr>
            <a:spLocks noGrp="1"/>
          </p:cNvSpPr>
          <p:nvPr>
            <p:ph type="sldNum" sz="quarter" idx="15"/>
          </p:nvPr>
        </p:nvSpPr>
        <p:spPr/>
        <p:txBody>
          <a:bodyPr/>
          <a:lstStyle/>
          <a:p>
            <a:fld id="{B1738F54-F4D8-4FFD-86BA-75142F478183}" type="slidenum">
              <a:rPr lang="fr-FR" smtClean="0"/>
              <a:pPr/>
              <a:t>21</a:t>
            </a:fld>
            <a:endParaRPr lang="fr-F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passages à l’acte violents à l’adolescence</a:t>
            </a:r>
            <a:endParaRPr lang="fr-FR" dirty="0"/>
          </a:p>
        </p:txBody>
      </p:sp>
      <p:sp>
        <p:nvSpPr>
          <p:cNvPr id="3" name="Espace réservé du contenu 2"/>
          <p:cNvSpPr>
            <a:spLocks noGrp="1"/>
          </p:cNvSpPr>
          <p:nvPr>
            <p:ph sz="quarter" idx="1"/>
          </p:nvPr>
        </p:nvSpPr>
        <p:spPr/>
        <p:txBody>
          <a:bodyPr>
            <a:normAutofit/>
          </a:bodyPr>
          <a:lstStyle/>
          <a:p>
            <a:pPr algn="just">
              <a:buNone/>
            </a:pPr>
            <a:endParaRPr lang="fr-FR" dirty="0" smtClean="0"/>
          </a:p>
          <a:p>
            <a:pPr algn="just">
              <a:buNone/>
            </a:pPr>
            <a:r>
              <a:rPr lang="fr-FR" dirty="0" smtClean="0"/>
              <a:t>L’adolescent peut avoir recours au passage à l’acte violent pour :</a:t>
            </a:r>
          </a:p>
          <a:p>
            <a:pPr algn="just">
              <a:buNone/>
            </a:pPr>
            <a:endParaRPr lang="fr-FR" dirty="0" smtClean="0"/>
          </a:p>
          <a:p>
            <a:pPr algn="just"/>
            <a:r>
              <a:rPr lang="fr-FR" u="sng" dirty="0" smtClean="0"/>
              <a:t>Eviter de penser</a:t>
            </a:r>
          </a:p>
          <a:p>
            <a:pPr lvl="1" algn="just"/>
            <a:r>
              <a:rPr lang="fr-FR" sz="1900" dirty="0" smtClean="0"/>
              <a:t>La violence qui caractérise le passage à l’acte « peut être celle qui consiste en un court circuit de la pensée par un acte qui en devient palliatif» (</a:t>
            </a:r>
            <a:r>
              <a:rPr lang="fr-FR" sz="1900" dirty="0" err="1" smtClean="0"/>
              <a:t>Kammerer</a:t>
            </a:r>
            <a:r>
              <a:rPr lang="fr-FR" sz="1900" dirty="0" smtClean="0"/>
              <a:t>, 2006)</a:t>
            </a:r>
            <a:endParaRPr lang="fr-FR" sz="1900" u="sng" dirty="0" smtClean="0"/>
          </a:p>
          <a:p>
            <a:pPr lvl="1" algn="just"/>
            <a:r>
              <a:rPr lang="fr-FR" sz="1900" dirty="0" smtClean="0"/>
              <a:t>Le passage à l’acte est la réponse d’un sujet confronté à une épreuve qui, pour être traversée lui demanderait un exigeant travail de pensée… et la pensée lui fait défaut.».</a:t>
            </a:r>
          </a:p>
        </p:txBody>
      </p:sp>
      <p:sp>
        <p:nvSpPr>
          <p:cNvPr id="4" name="Espace réservé du numéro de diapositive 3"/>
          <p:cNvSpPr>
            <a:spLocks noGrp="1"/>
          </p:cNvSpPr>
          <p:nvPr>
            <p:ph type="sldNum" sz="quarter" idx="15"/>
          </p:nvPr>
        </p:nvSpPr>
        <p:spPr/>
        <p:txBody>
          <a:bodyPr/>
          <a:lstStyle/>
          <a:p>
            <a:fld id="{B1738F54-F4D8-4FFD-86BA-75142F478183}" type="slidenum">
              <a:rPr lang="fr-FR" smtClean="0"/>
              <a:pPr/>
              <a:t>22</a:t>
            </a:fld>
            <a:endParaRPr lang="fr-F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passages à l’acte violents à l’adolescence</a:t>
            </a:r>
            <a:endParaRPr lang="fr-FR" dirty="0"/>
          </a:p>
        </p:txBody>
      </p:sp>
      <p:sp>
        <p:nvSpPr>
          <p:cNvPr id="3" name="Espace réservé du contenu 2"/>
          <p:cNvSpPr>
            <a:spLocks noGrp="1"/>
          </p:cNvSpPr>
          <p:nvPr>
            <p:ph sz="quarter" idx="1"/>
          </p:nvPr>
        </p:nvSpPr>
        <p:spPr/>
        <p:txBody>
          <a:bodyPr/>
          <a:lstStyle/>
          <a:p>
            <a:pPr algn="just">
              <a:buNone/>
            </a:pPr>
            <a:endParaRPr lang="fr-FR" dirty="0" smtClean="0"/>
          </a:p>
          <a:p>
            <a:pPr algn="just">
              <a:buNone/>
            </a:pPr>
            <a:r>
              <a:rPr lang="fr-FR" dirty="0" smtClean="0"/>
              <a:t>L’adolescent peut avoir recours au passage à l’acte violent pour :</a:t>
            </a:r>
          </a:p>
          <a:p>
            <a:pPr algn="just">
              <a:buNone/>
            </a:pPr>
            <a:endParaRPr lang="fr-FR" dirty="0" smtClean="0"/>
          </a:p>
          <a:p>
            <a:pPr algn="just"/>
            <a:r>
              <a:rPr lang="fr-FR" u="sng" dirty="0" smtClean="0"/>
              <a:t>Avoir un sentiment de maîtrise</a:t>
            </a:r>
          </a:p>
          <a:p>
            <a:pPr lvl="1" algn="just"/>
            <a:r>
              <a:rPr lang="fr-FR" sz="2400" dirty="0" smtClean="0"/>
              <a:t>En passant à l’acte, « l’adolescent exprime le besoin de se redonner un rôle actif qui contrecarre le vécu profond de passivité face au bouleversement subi » (</a:t>
            </a:r>
            <a:r>
              <a:rPr lang="fr-FR" sz="2400" dirty="0" err="1" smtClean="0"/>
              <a:t>Jeammet</a:t>
            </a:r>
            <a:r>
              <a:rPr lang="fr-FR" sz="2400" dirty="0" smtClean="0"/>
              <a:t>)</a:t>
            </a:r>
            <a:endParaRPr lang="fr-FR" u="sng" dirty="0" smtClean="0"/>
          </a:p>
        </p:txBody>
      </p:sp>
      <p:sp>
        <p:nvSpPr>
          <p:cNvPr id="4" name="Espace réservé du numéro de diapositive 3"/>
          <p:cNvSpPr>
            <a:spLocks noGrp="1"/>
          </p:cNvSpPr>
          <p:nvPr>
            <p:ph type="sldNum" sz="quarter" idx="15"/>
          </p:nvPr>
        </p:nvSpPr>
        <p:spPr/>
        <p:txBody>
          <a:bodyPr/>
          <a:lstStyle/>
          <a:p>
            <a:fld id="{B1738F54-F4D8-4FFD-86BA-75142F478183}" type="slidenum">
              <a:rPr lang="fr-FR" smtClean="0"/>
              <a:pPr/>
              <a:t>23</a:t>
            </a:fld>
            <a:endParaRPr lang="fr-F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passages à l’acte violents à l’adolescence</a:t>
            </a:r>
            <a:endParaRPr lang="fr-FR" dirty="0"/>
          </a:p>
        </p:txBody>
      </p:sp>
      <p:sp>
        <p:nvSpPr>
          <p:cNvPr id="3" name="Espace réservé du contenu 2"/>
          <p:cNvSpPr>
            <a:spLocks noGrp="1"/>
          </p:cNvSpPr>
          <p:nvPr>
            <p:ph sz="quarter" idx="1"/>
          </p:nvPr>
        </p:nvSpPr>
        <p:spPr/>
        <p:txBody>
          <a:bodyPr/>
          <a:lstStyle/>
          <a:p>
            <a:pPr algn="just">
              <a:buNone/>
            </a:pPr>
            <a:r>
              <a:rPr lang="fr-FR" dirty="0" smtClean="0"/>
              <a:t>L’adolescent peut avoir recours au passage à l’acte violent pour :</a:t>
            </a:r>
          </a:p>
          <a:p>
            <a:pPr algn="just">
              <a:buNone/>
            </a:pPr>
            <a:endParaRPr lang="fr-FR" dirty="0" smtClean="0"/>
          </a:p>
          <a:p>
            <a:pPr algn="just"/>
            <a:r>
              <a:rPr lang="fr-FR" u="sng" dirty="0" smtClean="0"/>
              <a:t>Lutter contre la dépression</a:t>
            </a:r>
            <a:endParaRPr lang="fr-FR" sz="2400" dirty="0" smtClean="0"/>
          </a:p>
          <a:p>
            <a:pPr lvl="1" algn="just"/>
            <a:r>
              <a:rPr lang="fr-FR" sz="2400" dirty="0" smtClean="0"/>
              <a:t>Les passages à l’acte peuvent s’avérer être des antidépresseurs et des anxiolytiques puissants. </a:t>
            </a:r>
          </a:p>
          <a:p>
            <a:pPr lvl="1" algn="just"/>
            <a:r>
              <a:rPr lang="fr-FR" sz="2400" dirty="0" smtClean="0"/>
              <a:t>Les comportements agressifs, délictueux à l'adolescence correspondent le plus souvent à un évitement d'états dépressifs. Ils viennent alors à la place d'une prise de conscience insupportable à laquelle l'adolescent substitue un acte. </a:t>
            </a:r>
            <a:endParaRPr lang="fr-FR" u="sng" dirty="0" smtClean="0"/>
          </a:p>
        </p:txBody>
      </p:sp>
      <p:sp>
        <p:nvSpPr>
          <p:cNvPr id="4" name="Espace réservé du numéro de diapositive 3"/>
          <p:cNvSpPr>
            <a:spLocks noGrp="1"/>
          </p:cNvSpPr>
          <p:nvPr>
            <p:ph type="sldNum" sz="quarter" idx="15"/>
          </p:nvPr>
        </p:nvSpPr>
        <p:spPr/>
        <p:txBody>
          <a:bodyPr/>
          <a:lstStyle/>
          <a:p>
            <a:fld id="{B1738F54-F4D8-4FFD-86BA-75142F478183}" type="slidenum">
              <a:rPr lang="fr-FR" smtClean="0"/>
              <a:pPr/>
              <a:t>24</a:t>
            </a:fld>
            <a:endParaRPr lang="fr-F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passages à l’acte violents à l’adolescence</a:t>
            </a:r>
            <a:endParaRPr lang="fr-FR" dirty="0"/>
          </a:p>
        </p:txBody>
      </p:sp>
      <p:sp>
        <p:nvSpPr>
          <p:cNvPr id="3" name="Espace réservé du contenu 2"/>
          <p:cNvSpPr>
            <a:spLocks noGrp="1"/>
          </p:cNvSpPr>
          <p:nvPr>
            <p:ph sz="quarter" idx="1"/>
          </p:nvPr>
        </p:nvSpPr>
        <p:spPr/>
        <p:txBody>
          <a:bodyPr>
            <a:normAutofit/>
          </a:bodyPr>
          <a:lstStyle/>
          <a:p>
            <a:pPr algn="just">
              <a:buNone/>
            </a:pPr>
            <a:r>
              <a:rPr lang="fr-FR" dirty="0" smtClean="0"/>
              <a:t>L’adolescent peut avoir recours au passage à l’acte violent pour :</a:t>
            </a:r>
            <a:endParaRPr lang="fr-FR" dirty="0" smtClean="0">
              <a:solidFill>
                <a:srgbClr val="FF0000"/>
              </a:solidFill>
            </a:endParaRPr>
          </a:p>
          <a:p>
            <a:pPr algn="just">
              <a:buNone/>
            </a:pPr>
            <a:endParaRPr lang="fr-FR" u="sng" dirty="0" smtClean="0"/>
          </a:p>
          <a:p>
            <a:pPr algn="just"/>
            <a:r>
              <a:rPr lang="fr-FR" u="sng" dirty="0" smtClean="0"/>
              <a:t>Construire des processus de séparation et d’individuation, aménager une menace sur l’identité</a:t>
            </a:r>
          </a:p>
          <a:p>
            <a:pPr lvl="1" algn="just"/>
            <a:r>
              <a:rPr lang="fr-FR" sz="2400" dirty="0" smtClean="0"/>
              <a:t>Le passage à l’acte peut permettre d’instaurer brutalement un processus de séparation et d’individuation avec l’autre</a:t>
            </a:r>
          </a:p>
          <a:p>
            <a:pPr lvl="1" algn="just"/>
            <a:r>
              <a:rPr lang="fr-FR" sz="2400" dirty="0" smtClean="0"/>
              <a:t>Sur le plan relationnel, ces adolescents seraient dans une « dépendance pathogène à l’environnement ».</a:t>
            </a:r>
          </a:p>
        </p:txBody>
      </p:sp>
      <p:sp>
        <p:nvSpPr>
          <p:cNvPr id="4" name="Espace réservé du numéro de diapositive 3"/>
          <p:cNvSpPr>
            <a:spLocks noGrp="1"/>
          </p:cNvSpPr>
          <p:nvPr>
            <p:ph type="sldNum" sz="quarter" idx="15"/>
          </p:nvPr>
        </p:nvSpPr>
        <p:spPr/>
        <p:txBody>
          <a:bodyPr/>
          <a:lstStyle/>
          <a:p>
            <a:fld id="{B1738F54-F4D8-4FFD-86BA-75142F478183}" type="slidenum">
              <a:rPr lang="fr-FR" smtClean="0"/>
              <a:pPr/>
              <a:t>25</a:t>
            </a:fld>
            <a:endParaRPr lang="fr-F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39552" y="2204864"/>
            <a:ext cx="7467600" cy="1143000"/>
          </a:xfrm>
        </p:spPr>
        <p:txBody>
          <a:bodyPr/>
          <a:lstStyle/>
          <a:p>
            <a:r>
              <a:rPr lang="fr-FR" sz="2800" dirty="0" smtClean="0"/>
              <a:t>Les Adolescents </a:t>
            </a:r>
            <a:br>
              <a:rPr lang="fr-FR" sz="2800" dirty="0" smtClean="0"/>
            </a:br>
            <a:r>
              <a:rPr lang="fr-FR" sz="2800" dirty="0" smtClean="0"/>
              <a:t>Auteurs de Violences Sexuelles</a:t>
            </a:r>
            <a:endParaRPr lang="fr-FR" sz="2800" dirty="0"/>
          </a:p>
        </p:txBody>
      </p:sp>
      <p:sp>
        <p:nvSpPr>
          <p:cNvPr id="4" name="Espace réservé du numéro de diapositive 3"/>
          <p:cNvSpPr>
            <a:spLocks noGrp="1"/>
          </p:cNvSpPr>
          <p:nvPr>
            <p:ph type="sldNum" sz="quarter" idx="15"/>
          </p:nvPr>
        </p:nvSpPr>
        <p:spPr/>
        <p:txBody>
          <a:bodyPr/>
          <a:lstStyle/>
          <a:p>
            <a:fld id="{B1738F54-F4D8-4FFD-86BA-75142F478183}" type="slidenum">
              <a:rPr lang="fr-FR" smtClean="0"/>
              <a:pPr/>
              <a:t>26</a:t>
            </a:fld>
            <a:endParaRPr lang="fr-F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adolescents auteurs de Violences sexuelles</a:t>
            </a:r>
            <a:endParaRPr lang="fr-FR" dirty="0"/>
          </a:p>
        </p:txBody>
      </p:sp>
      <p:sp>
        <p:nvSpPr>
          <p:cNvPr id="3" name="Espace réservé du contenu 2"/>
          <p:cNvSpPr>
            <a:spLocks noGrp="1"/>
          </p:cNvSpPr>
          <p:nvPr>
            <p:ph sz="quarter" idx="1"/>
          </p:nvPr>
        </p:nvSpPr>
        <p:spPr/>
        <p:txBody>
          <a:bodyPr>
            <a:normAutofit lnSpcReduction="10000"/>
          </a:bodyPr>
          <a:lstStyle/>
          <a:p>
            <a:pPr algn="just">
              <a:buNone/>
            </a:pPr>
            <a:r>
              <a:rPr lang="fr-FR" b="1" dirty="0" smtClean="0"/>
              <a:t>Des chiffres</a:t>
            </a:r>
          </a:p>
          <a:p>
            <a:pPr algn="just"/>
            <a:endParaRPr lang="fr-FR" dirty="0" smtClean="0"/>
          </a:p>
          <a:p>
            <a:pPr algn="just"/>
            <a:r>
              <a:rPr lang="fr-FR" dirty="0" smtClean="0"/>
              <a:t>les viols représentent à eux seuls les ¾ des crimes commis par les moins de 18 ans.</a:t>
            </a:r>
          </a:p>
          <a:p>
            <a:pPr algn="just"/>
            <a:r>
              <a:rPr lang="fr-FR" dirty="0" smtClean="0"/>
              <a:t>Les mères qui ont été victimes de VS pendant l’enfance ou leur adolescence sont plus enclines à avoir des enfants qui ont été victimes de VS (moyenne de 40 à 50% selon les études).</a:t>
            </a:r>
          </a:p>
          <a:p>
            <a:pPr algn="just"/>
            <a:r>
              <a:rPr lang="fr-FR" dirty="0" smtClean="0"/>
              <a:t>30 à 47% des parents victimes de VS pendant leur enfance, ont commis des VS sur leurs propres enfants.</a:t>
            </a:r>
          </a:p>
          <a:p>
            <a:pPr algn="just"/>
            <a:r>
              <a:rPr lang="fr-FR" dirty="0" smtClean="0"/>
              <a:t>La moitié des AAVS ont commis des passages à l’acte sexuels avant l’âge de 12ans. </a:t>
            </a:r>
          </a:p>
          <a:p>
            <a:endParaRPr lang="fr-FR" dirty="0"/>
          </a:p>
        </p:txBody>
      </p:sp>
      <p:sp>
        <p:nvSpPr>
          <p:cNvPr id="4" name="Espace réservé du numéro de diapositive 3"/>
          <p:cNvSpPr>
            <a:spLocks noGrp="1"/>
          </p:cNvSpPr>
          <p:nvPr>
            <p:ph type="sldNum" sz="quarter" idx="15"/>
          </p:nvPr>
        </p:nvSpPr>
        <p:spPr/>
        <p:txBody>
          <a:bodyPr/>
          <a:lstStyle/>
          <a:p>
            <a:fld id="{B1738F54-F4D8-4FFD-86BA-75142F478183}" type="slidenum">
              <a:rPr lang="fr-FR" smtClean="0"/>
              <a:pPr/>
              <a:t>27</a:t>
            </a:fld>
            <a:endParaRPr lang="fr-F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Titre 1"/>
          <p:cNvSpPr>
            <a:spLocks noGrp="1"/>
          </p:cNvSpPr>
          <p:nvPr>
            <p:ph type="title"/>
          </p:nvPr>
        </p:nvSpPr>
        <p:spPr/>
        <p:txBody>
          <a:bodyPr>
            <a:normAutofit/>
          </a:bodyPr>
          <a:lstStyle/>
          <a:p>
            <a:r>
              <a:rPr lang="fr-FR" dirty="0" smtClean="0"/>
              <a:t>Les adolescents auteurs de Violences sexuelles</a:t>
            </a:r>
          </a:p>
        </p:txBody>
      </p:sp>
      <p:sp>
        <p:nvSpPr>
          <p:cNvPr id="157699" name="Espace réservé du texte 2"/>
          <p:cNvSpPr>
            <a:spLocks noGrp="1"/>
          </p:cNvSpPr>
          <p:nvPr>
            <p:ph type="body" sz="half" idx="1"/>
          </p:nvPr>
        </p:nvSpPr>
        <p:spPr>
          <a:xfrm>
            <a:off x="539552" y="1556792"/>
            <a:ext cx="7859216" cy="5068888"/>
          </a:xfrm>
        </p:spPr>
        <p:txBody>
          <a:bodyPr>
            <a:normAutofit lnSpcReduction="10000"/>
          </a:bodyPr>
          <a:lstStyle/>
          <a:p>
            <a:pPr eaLnBrk="1" hangingPunct="1">
              <a:buNone/>
            </a:pPr>
            <a:r>
              <a:rPr lang="fr-FR" b="1" dirty="0" smtClean="0"/>
              <a:t>Adolescence et passage à l’acte sexuel violent</a:t>
            </a:r>
          </a:p>
          <a:p>
            <a:pPr algn="just" eaLnBrk="1" hangingPunct="1"/>
            <a:endParaRPr lang="fr-FR" dirty="0" smtClean="0"/>
          </a:p>
          <a:p>
            <a:pPr algn="just" eaLnBrk="1" hangingPunct="1"/>
            <a:r>
              <a:rPr lang="fr-FR" dirty="0" smtClean="0"/>
              <a:t>L’adolescence est intimement liée aux </a:t>
            </a:r>
            <a:r>
              <a:rPr lang="fr-FR" b="1" dirty="0" smtClean="0"/>
              <a:t>transformations physiologiques de la puberté </a:t>
            </a:r>
            <a:r>
              <a:rPr lang="fr-FR" dirty="0" smtClean="0"/>
              <a:t>et aux changements corporels qui potentialise la mise en acte des pulsions agressives et sexuelles. (</a:t>
            </a:r>
            <a:r>
              <a:rPr lang="fr-FR" dirty="0" err="1" smtClean="0"/>
              <a:t>Jeammet</a:t>
            </a:r>
            <a:r>
              <a:rPr lang="fr-FR" dirty="0" smtClean="0"/>
              <a:t> et Corcos, 2001)</a:t>
            </a:r>
          </a:p>
          <a:p>
            <a:pPr algn="just" eaLnBrk="1" hangingPunct="1"/>
            <a:endParaRPr lang="fr-FR" dirty="0" smtClean="0"/>
          </a:p>
          <a:p>
            <a:pPr algn="just" eaLnBrk="1" hangingPunct="1"/>
            <a:r>
              <a:rPr lang="fr-FR" b="1" dirty="0" smtClean="0"/>
              <a:t>Emergence </a:t>
            </a:r>
            <a:r>
              <a:rPr lang="fr-FR" b="1" dirty="0" err="1" smtClean="0"/>
              <a:t>effractive</a:t>
            </a:r>
            <a:r>
              <a:rPr lang="fr-FR" b="1" dirty="0" smtClean="0"/>
              <a:t> du sexuel </a:t>
            </a:r>
            <a:r>
              <a:rPr lang="fr-FR" dirty="0" smtClean="0"/>
              <a:t>qui cherche une voie d’expression et de décharge par le passage à l’acte violent. Tentative de mise en représentation de l’irreprésentable engendré par l’émergence du sexuel. (</a:t>
            </a:r>
            <a:r>
              <a:rPr lang="fr-FR" dirty="0" err="1" smtClean="0"/>
              <a:t>Ciavaldini</a:t>
            </a:r>
            <a:r>
              <a:rPr lang="fr-FR" dirty="0" smtClean="0"/>
              <a:t>, 2012)</a:t>
            </a:r>
          </a:p>
        </p:txBody>
      </p:sp>
      <p:sp>
        <p:nvSpPr>
          <p:cNvPr id="5" name="Espace réservé du numéro de diapositive 4"/>
          <p:cNvSpPr>
            <a:spLocks noGrp="1"/>
          </p:cNvSpPr>
          <p:nvPr>
            <p:ph type="sldNum" sz="quarter" idx="12"/>
          </p:nvPr>
        </p:nvSpPr>
        <p:spPr/>
        <p:txBody>
          <a:bodyPr>
            <a:normAutofit/>
          </a:bodyPr>
          <a:lstStyle/>
          <a:p>
            <a:pPr>
              <a:defRPr/>
            </a:pPr>
            <a:fld id="{507B9B21-EB04-43DC-A7D2-734301F6D41B}" type="slidenum">
              <a:rPr lang="fr-FR" smtClean="0"/>
              <a:pPr>
                <a:defRPr/>
              </a:pPr>
              <a:t>28</a:t>
            </a:fld>
            <a:endParaRPr lang="fr-F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Titre 1"/>
          <p:cNvSpPr>
            <a:spLocks noGrp="1"/>
          </p:cNvSpPr>
          <p:nvPr>
            <p:ph type="title"/>
          </p:nvPr>
        </p:nvSpPr>
        <p:spPr>
          <a:xfrm>
            <a:off x="467544" y="0"/>
            <a:ext cx="8229600" cy="1143000"/>
          </a:xfrm>
        </p:spPr>
        <p:txBody>
          <a:bodyPr/>
          <a:lstStyle/>
          <a:p>
            <a:r>
              <a:rPr lang="fr-FR" dirty="0" smtClean="0"/>
              <a:t>Les adolescents auteurs de Violences sexuelles</a:t>
            </a:r>
            <a:endParaRPr lang="fr-FR" dirty="0" smtClean="0">
              <a:solidFill>
                <a:schemeClr val="tx1"/>
              </a:solidFill>
            </a:endParaRPr>
          </a:p>
        </p:txBody>
      </p:sp>
      <p:sp>
        <p:nvSpPr>
          <p:cNvPr id="158723" name="Espace réservé du texte 2"/>
          <p:cNvSpPr>
            <a:spLocks noGrp="1"/>
          </p:cNvSpPr>
          <p:nvPr>
            <p:ph type="body" sz="half" idx="1"/>
          </p:nvPr>
        </p:nvSpPr>
        <p:spPr>
          <a:xfrm>
            <a:off x="457200" y="1600200"/>
            <a:ext cx="8147248" cy="5257800"/>
          </a:xfrm>
        </p:spPr>
        <p:txBody>
          <a:bodyPr>
            <a:normAutofit lnSpcReduction="10000"/>
          </a:bodyPr>
          <a:lstStyle/>
          <a:p>
            <a:pPr algn="just">
              <a:buNone/>
            </a:pPr>
            <a:r>
              <a:rPr lang="fr-FR" b="1" dirty="0" smtClean="0"/>
              <a:t>La perversion transitoire à l’adolescence</a:t>
            </a:r>
          </a:p>
          <a:p>
            <a:pPr algn="just">
              <a:buNone/>
            </a:pPr>
            <a:endParaRPr lang="fr-FR" dirty="0" smtClean="0"/>
          </a:p>
          <a:p>
            <a:pPr algn="just" eaLnBrk="1" hangingPunct="1"/>
            <a:r>
              <a:rPr lang="fr-FR" dirty="0" smtClean="0"/>
              <a:t>Gérard BONNET</a:t>
            </a:r>
          </a:p>
          <a:p>
            <a:pPr algn="just" eaLnBrk="1" hangingPunct="1"/>
            <a:endParaRPr lang="fr-FR" dirty="0" smtClean="0"/>
          </a:p>
          <a:p>
            <a:pPr lvl="1" algn="just"/>
            <a:r>
              <a:rPr lang="fr-FR" dirty="0" smtClean="0"/>
              <a:t>Régression : perversion polymorphe chez l’enfant (satisfaction pulsionnelle centrée sur soi : sensations)</a:t>
            </a:r>
          </a:p>
          <a:p>
            <a:pPr lvl="1" algn="just"/>
            <a:endParaRPr lang="fr-FR" dirty="0" smtClean="0"/>
          </a:p>
          <a:p>
            <a:pPr lvl="1" algn="just"/>
            <a:r>
              <a:rPr lang="fr-FR" dirty="0" smtClean="0"/>
              <a:t>Tentative d’appropriation de choses non mises en mots dans l’enfance concernant la sexualité : agir pour mettre du sens</a:t>
            </a:r>
          </a:p>
          <a:p>
            <a:pPr lvl="1" algn="just"/>
            <a:endParaRPr lang="fr-FR" dirty="0" smtClean="0"/>
          </a:p>
          <a:p>
            <a:pPr lvl="1" algn="just">
              <a:buNone/>
            </a:pPr>
            <a:r>
              <a:rPr lang="fr-FR" dirty="0" smtClean="0"/>
              <a:t>« Quelque chose ne passe pas »</a:t>
            </a:r>
          </a:p>
          <a:p>
            <a:pPr lvl="1" algn="just">
              <a:buNone/>
            </a:pPr>
            <a:r>
              <a:rPr lang="fr-FR" dirty="0" smtClean="0"/>
              <a:t>Circuit pulsionnel pour forcer le passage</a:t>
            </a:r>
          </a:p>
          <a:p>
            <a:pPr lvl="1" algn="just">
              <a:buNone/>
            </a:pPr>
            <a:endParaRPr lang="fr-FR" dirty="0" smtClean="0"/>
          </a:p>
          <a:p>
            <a:pPr algn="just"/>
            <a:r>
              <a:rPr lang="fr-FR" dirty="0" smtClean="0"/>
              <a:t>Pascal ROMAN</a:t>
            </a:r>
          </a:p>
          <a:p>
            <a:pPr lvl="1">
              <a:buNone/>
            </a:pPr>
            <a:endParaRPr lang="fr-FR" dirty="0" smtClean="0"/>
          </a:p>
        </p:txBody>
      </p:sp>
      <p:sp>
        <p:nvSpPr>
          <p:cNvPr id="5" name="Espace réservé du numéro de diapositive 4"/>
          <p:cNvSpPr>
            <a:spLocks noGrp="1"/>
          </p:cNvSpPr>
          <p:nvPr>
            <p:ph type="sldNum" sz="quarter" idx="12"/>
          </p:nvPr>
        </p:nvSpPr>
        <p:spPr/>
        <p:txBody>
          <a:bodyPr>
            <a:normAutofit/>
          </a:bodyPr>
          <a:lstStyle/>
          <a:p>
            <a:pPr>
              <a:defRPr/>
            </a:pPr>
            <a:fld id="{4C9E86B1-FCB3-41E5-9DDA-F98A20F614A5}" type="slidenum">
              <a:rPr lang="fr-FR" smtClean="0"/>
              <a:pPr>
                <a:defRPr/>
              </a:pPr>
              <a:t>29</a:t>
            </a:fld>
            <a:endParaRPr lang="fr-F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 processus adolescent</a:t>
            </a:r>
            <a:endParaRPr lang="fr-FR" dirty="0"/>
          </a:p>
        </p:txBody>
      </p:sp>
      <p:sp>
        <p:nvSpPr>
          <p:cNvPr id="3" name="Espace réservé du contenu 2"/>
          <p:cNvSpPr>
            <a:spLocks noGrp="1"/>
          </p:cNvSpPr>
          <p:nvPr>
            <p:ph sz="quarter" idx="1"/>
          </p:nvPr>
        </p:nvSpPr>
        <p:spPr/>
        <p:txBody>
          <a:bodyPr/>
          <a:lstStyle/>
          <a:p>
            <a:pPr algn="just"/>
            <a:r>
              <a:rPr lang="fr-FR" dirty="0" smtClean="0"/>
              <a:t>Les changements engendrés par la puberté sur le corps de l’enfant vont bouleversés ses repères. </a:t>
            </a:r>
          </a:p>
          <a:p>
            <a:pPr algn="just">
              <a:buNone/>
            </a:pPr>
            <a:endParaRPr lang="fr-FR" dirty="0" smtClean="0"/>
          </a:p>
          <a:p>
            <a:pPr algn="just"/>
            <a:r>
              <a:rPr lang="fr-FR" dirty="0" smtClean="0"/>
              <a:t>Ces changements ne vont pas seulement affectés le corps de l’enfant mais vont modifier aussi</a:t>
            </a:r>
          </a:p>
          <a:p>
            <a:pPr lvl="1" algn="just"/>
            <a:r>
              <a:rPr lang="fr-FR" dirty="0" smtClean="0"/>
              <a:t>Son monde interne</a:t>
            </a:r>
          </a:p>
          <a:p>
            <a:pPr lvl="1" algn="just"/>
            <a:r>
              <a:rPr lang="fr-FR" dirty="0" smtClean="0"/>
              <a:t>Ses représentations</a:t>
            </a:r>
          </a:p>
          <a:p>
            <a:pPr lvl="1" algn="just"/>
            <a:r>
              <a:rPr lang="fr-FR" dirty="0" smtClean="0"/>
              <a:t>Ses affects</a:t>
            </a:r>
          </a:p>
          <a:p>
            <a:pPr lvl="1" algn="just"/>
            <a:r>
              <a:rPr lang="fr-FR" dirty="0" smtClean="0"/>
              <a:t>Ses émotions</a:t>
            </a:r>
          </a:p>
          <a:p>
            <a:pPr lvl="1" algn="just"/>
            <a:r>
              <a:rPr lang="fr-FR" dirty="0" smtClean="0"/>
              <a:t>L’image de son corps</a:t>
            </a:r>
          </a:p>
          <a:p>
            <a:pPr lvl="1" algn="just"/>
            <a:r>
              <a:rPr lang="fr-FR" dirty="0" smtClean="0"/>
              <a:t>La place qu’il lui fait dans sa relation au plaisir » (</a:t>
            </a:r>
            <a:r>
              <a:rPr lang="fr-FR" dirty="0" err="1" smtClean="0"/>
              <a:t>Birraux</a:t>
            </a:r>
            <a:r>
              <a:rPr lang="fr-FR" dirty="0" smtClean="0"/>
              <a:t>, 1994)</a:t>
            </a:r>
          </a:p>
          <a:p>
            <a:endParaRPr lang="fr-FR" dirty="0"/>
          </a:p>
        </p:txBody>
      </p:sp>
      <p:sp>
        <p:nvSpPr>
          <p:cNvPr id="4" name="Espace réservé du numéro de diapositive 3"/>
          <p:cNvSpPr>
            <a:spLocks noGrp="1"/>
          </p:cNvSpPr>
          <p:nvPr>
            <p:ph type="sldNum" sz="quarter" idx="15"/>
          </p:nvPr>
        </p:nvSpPr>
        <p:spPr/>
        <p:txBody>
          <a:bodyPr/>
          <a:lstStyle/>
          <a:p>
            <a:fld id="{B1738F54-F4D8-4FFD-86BA-75142F478183}" type="slidenum">
              <a:rPr lang="fr-FR" smtClean="0"/>
              <a:pPr/>
              <a:t>3</a:t>
            </a:fld>
            <a:endParaRPr lang="fr-F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adolescents auteurs de Violences sexuelles</a:t>
            </a:r>
            <a:endParaRPr lang="fr-FR" dirty="0"/>
          </a:p>
        </p:txBody>
      </p:sp>
      <p:sp>
        <p:nvSpPr>
          <p:cNvPr id="3" name="Espace réservé du contenu 2"/>
          <p:cNvSpPr>
            <a:spLocks noGrp="1"/>
          </p:cNvSpPr>
          <p:nvPr>
            <p:ph sz="quarter" idx="1"/>
          </p:nvPr>
        </p:nvSpPr>
        <p:spPr>
          <a:xfrm>
            <a:off x="457200" y="1600200"/>
            <a:ext cx="8291264" cy="4873752"/>
          </a:xfrm>
        </p:spPr>
        <p:txBody>
          <a:bodyPr>
            <a:normAutofit/>
          </a:bodyPr>
          <a:lstStyle/>
          <a:p>
            <a:pPr>
              <a:buNone/>
            </a:pPr>
            <a:endParaRPr lang="fr-FR" b="1" dirty="0" smtClean="0"/>
          </a:p>
          <a:p>
            <a:pPr>
              <a:buNone/>
            </a:pPr>
            <a:r>
              <a:rPr lang="fr-FR" b="1" dirty="0" smtClean="0"/>
              <a:t>Hétérogénéité symptomatologique et psychopathologique des AAVS</a:t>
            </a:r>
          </a:p>
          <a:p>
            <a:pPr>
              <a:buNone/>
            </a:pPr>
            <a:endParaRPr lang="fr-FR" b="1" dirty="0" smtClean="0"/>
          </a:p>
          <a:p>
            <a:r>
              <a:rPr lang="fr-FR" dirty="0" smtClean="0"/>
              <a:t>Détour du côté de deux auteurs :</a:t>
            </a:r>
          </a:p>
          <a:p>
            <a:pPr>
              <a:buFont typeface="Arial" pitchFamily="34" charset="0"/>
              <a:buChar char="•"/>
            </a:pPr>
            <a:r>
              <a:rPr lang="fr-FR" dirty="0" smtClean="0"/>
              <a:t>André </a:t>
            </a:r>
            <a:r>
              <a:rPr lang="fr-FR" dirty="0" err="1" smtClean="0"/>
              <a:t>Ciavaldini</a:t>
            </a:r>
            <a:endParaRPr lang="fr-FR" dirty="0" smtClean="0"/>
          </a:p>
          <a:p>
            <a:pPr>
              <a:buFont typeface="Arial" pitchFamily="34" charset="0"/>
              <a:buChar char="•"/>
            </a:pPr>
            <a:r>
              <a:rPr lang="fr-FR" dirty="0" smtClean="0"/>
              <a:t>Samuel </a:t>
            </a:r>
            <a:r>
              <a:rPr lang="fr-FR" dirty="0" err="1" smtClean="0"/>
              <a:t>Lemitre</a:t>
            </a:r>
            <a:endParaRPr lang="fr-FR" dirty="0" smtClean="0"/>
          </a:p>
          <a:p>
            <a:pPr algn="just"/>
            <a:endParaRPr lang="fr-FR" dirty="0" smtClean="0"/>
          </a:p>
          <a:p>
            <a:pPr>
              <a:buNone/>
            </a:pPr>
            <a:endParaRPr lang="fr-FR" dirty="0" smtClean="0"/>
          </a:p>
          <a:p>
            <a:pPr>
              <a:buNone/>
            </a:pPr>
            <a:r>
              <a:rPr lang="fr-FR" dirty="0" smtClean="0"/>
              <a:t> </a:t>
            </a:r>
          </a:p>
          <a:p>
            <a:endParaRPr lang="fr-FR" dirty="0"/>
          </a:p>
        </p:txBody>
      </p:sp>
      <p:sp>
        <p:nvSpPr>
          <p:cNvPr id="4" name="Espace réservé du numéro de diapositive 3"/>
          <p:cNvSpPr>
            <a:spLocks noGrp="1"/>
          </p:cNvSpPr>
          <p:nvPr>
            <p:ph type="sldNum" sz="quarter" idx="15"/>
          </p:nvPr>
        </p:nvSpPr>
        <p:spPr/>
        <p:txBody>
          <a:bodyPr/>
          <a:lstStyle/>
          <a:p>
            <a:fld id="{B1738F54-F4D8-4FFD-86BA-75142F478183}" type="slidenum">
              <a:rPr lang="fr-FR" smtClean="0"/>
              <a:pPr/>
              <a:t>30</a:t>
            </a:fld>
            <a:endParaRPr lang="fr-F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adolescents auteurs de Violences sexuelles</a:t>
            </a:r>
            <a:endParaRPr lang="fr-FR" dirty="0"/>
          </a:p>
        </p:txBody>
      </p:sp>
      <p:sp>
        <p:nvSpPr>
          <p:cNvPr id="3" name="Espace réservé du contenu 2"/>
          <p:cNvSpPr>
            <a:spLocks noGrp="1"/>
          </p:cNvSpPr>
          <p:nvPr>
            <p:ph sz="quarter" idx="1"/>
          </p:nvPr>
        </p:nvSpPr>
        <p:spPr/>
        <p:txBody>
          <a:bodyPr>
            <a:normAutofit/>
          </a:bodyPr>
          <a:lstStyle/>
          <a:p>
            <a:pPr algn="just">
              <a:buNone/>
            </a:pPr>
            <a:r>
              <a:rPr lang="fr-FR" b="1" u="sng" dirty="0" err="1" smtClean="0"/>
              <a:t>Ciavaldini</a:t>
            </a:r>
            <a:r>
              <a:rPr lang="fr-FR" b="1" u="sng" dirty="0" smtClean="0"/>
              <a:t> :</a:t>
            </a:r>
            <a:endParaRPr lang="fr-FR" b="1" u="sng" dirty="0" smtClean="0">
              <a:solidFill>
                <a:srgbClr val="FF0000"/>
              </a:solidFill>
            </a:endParaRPr>
          </a:p>
          <a:p>
            <a:pPr algn="just">
              <a:buNone/>
            </a:pPr>
            <a:endParaRPr lang="fr-FR" dirty="0" smtClean="0"/>
          </a:p>
          <a:p>
            <a:pPr lvl="0" algn="just">
              <a:buNone/>
            </a:pPr>
            <a:r>
              <a:rPr lang="fr-FR" dirty="0" smtClean="0"/>
              <a:t>Les ados deviennent agresseurs dans un </a:t>
            </a:r>
            <a:r>
              <a:rPr lang="fr-FR" b="1" dirty="0" smtClean="0"/>
              <a:t>contexte familial </a:t>
            </a:r>
            <a:r>
              <a:rPr lang="fr-FR" dirty="0" smtClean="0"/>
              <a:t>qui associe souvent :</a:t>
            </a:r>
          </a:p>
          <a:p>
            <a:pPr lvl="0" algn="just"/>
            <a:r>
              <a:rPr lang="fr-FR" dirty="0" smtClean="0"/>
              <a:t>de faibles représentations de l’interdit, </a:t>
            </a:r>
          </a:p>
          <a:p>
            <a:pPr lvl="0" algn="just"/>
            <a:r>
              <a:rPr lang="fr-FR" dirty="0" smtClean="0"/>
              <a:t>une conception patriarcale de la famille, </a:t>
            </a:r>
          </a:p>
          <a:p>
            <a:pPr lvl="0" algn="just"/>
            <a:r>
              <a:rPr lang="fr-FR" dirty="0" smtClean="0"/>
              <a:t>de faibles possibilités socio-économiques</a:t>
            </a:r>
          </a:p>
          <a:p>
            <a:endParaRPr lang="fr-FR" dirty="0"/>
          </a:p>
        </p:txBody>
      </p:sp>
      <p:sp>
        <p:nvSpPr>
          <p:cNvPr id="4" name="Espace réservé du numéro de diapositive 3"/>
          <p:cNvSpPr>
            <a:spLocks noGrp="1"/>
          </p:cNvSpPr>
          <p:nvPr>
            <p:ph type="sldNum" sz="quarter" idx="15"/>
          </p:nvPr>
        </p:nvSpPr>
        <p:spPr/>
        <p:txBody>
          <a:bodyPr/>
          <a:lstStyle/>
          <a:p>
            <a:fld id="{B1738F54-F4D8-4FFD-86BA-75142F478183}" type="slidenum">
              <a:rPr lang="fr-FR" smtClean="0"/>
              <a:pPr/>
              <a:t>31</a:t>
            </a:fld>
            <a:endParaRPr lang="fr-F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adolescents auteurs de Violences sexuelles</a:t>
            </a:r>
            <a:endParaRPr lang="fr-FR" dirty="0"/>
          </a:p>
        </p:txBody>
      </p:sp>
      <p:sp>
        <p:nvSpPr>
          <p:cNvPr id="3" name="Espace réservé du contenu 2"/>
          <p:cNvSpPr>
            <a:spLocks noGrp="1"/>
          </p:cNvSpPr>
          <p:nvPr>
            <p:ph sz="quarter" idx="1"/>
          </p:nvPr>
        </p:nvSpPr>
        <p:spPr/>
        <p:txBody>
          <a:bodyPr>
            <a:normAutofit lnSpcReduction="10000"/>
          </a:bodyPr>
          <a:lstStyle/>
          <a:p>
            <a:pPr algn="just">
              <a:buNone/>
            </a:pPr>
            <a:r>
              <a:rPr lang="fr-FR" b="1" u="sng" dirty="0" err="1" smtClean="0"/>
              <a:t>Ciavaldini</a:t>
            </a:r>
            <a:r>
              <a:rPr lang="fr-FR" b="1" dirty="0" smtClean="0"/>
              <a:t> : </a:t>
            </a:r>
            <a:r>
              <a:rPr lang="fr-FR" dirty="0" smtClean="0"/>
              <a:t>Problématique des ados AVS en institution </a:t>
            </a:r>
          </a:p>
          <a:p>
            <a:pPr algn="just">
              <a:buNone/>
            </a:pPr>
            <a:endParaRPr lang="fr-FR" b="1" u="sng" dirty="0" smtClean="0">
              <a:solidFill>
                <a:srgbClr val="FF0000"/>
              </a:solidFill>
            </a:endParaRPr>
          </a:p>
          <a:p>
            <a:pPr algn="just">
              <a:buNone/>
            </a:pPr>
            <a:r>
              <a:rPr lang="fr-FR" dirty="0" smtClean="0"/>
              <a:t>	- Profondément carencés</a:t>
            </a:r>
          </a:p>
          <a:p>
            <a:pPr algn="just">
              <a:buNone/>
            </a:pPr>
            <a:r>
              <a:rPr lang="fr-FR" dirty="0" smtClean="0"/>
              <a:t>	- Confrontés précocement à un </a:t>
            </a:r>
            <a:r>
              <a:rPr lang="fr-FR" b="1" dirty="0" smtClean="0"/>
              <a:t>réel violent et/ou sexuel </a:t>
            </a:r>
            <a:r>
              <a:rPr lang="fr-FR" dirty="0" smtClean="0"/>
              <a:t>venant occulter la place habituellement dévolue à l’imaginaire et au symbolique</a:t>
            </a:r>
          </a:p>
          <a:p>
            <a:pPr algn="just">
              <a:buNone/>
            </a:pPr>
            <a:r>
              <a:rPr lang="fr-FR" b="1" dirty="0" smtClean="0"/>
              <a:t>	- </a:t>
            </a:r>
            <a:r>
              <a:rPr lang="fr-FR" dirty="0" smtClean="0"/>
              <a:t> D’autant plus enclin à devenir des agresseurs sur des enfants plus jeunes, souvent des garçons, car ils subissent tout à la fois des </a:t>
            </a:r>
            <a:r>
              <a:rPr lang="fr-FR" b="1" dirty="0" smtClean="0"/>
              <a:t>manques affectifs liés à la vie institutionnelle</a:t>
            </a:r>
            <a:r>
              <a:rPr lang="fr-FR" dirty="0" smtClean="0"/>
              <a:t>, les </a:t>
            </a:r>
            <a:r>
              <a:rPr lang="fr-FR" b="1" dirty="0" smtClean="0"/>
              <a:t>rapprochés physiques de la vie collective </a:t>
            </a:r>
            <a:r>
              <a:rPr lang="fr-FR" dirty="0" smtClean="0"/>
              <a:t>et la </a:t>
            </a:r>
            <a:r>
              <a:rPr lang="fr-FR" b="1" dirty="0" smtClean="0"/>
              <a:t>poussée pulsionnelles pubertaire.</a:t>
            </a:r>
          </a:p>
          <a:p>
            <a:pPr lvl="0" algn="just"/>
            <a:endParaRPr lang="fr-FR" dirty="0" smtClean="0"/>
          </a:p>
          <a:p>
            <a:endParaRPr lang="fr-FR" dirty="0"/>
          </a:p>
        </p:txBody>
      </p:sp>
      <p:sp>
        <p:nvSpPr>
          <p:cNvPr id="4" name="Espace réservé du numéro de diapositive 3"/>
          <p:cNvSpPr>
            <a:spLocks noGrp="1"/>
          </p:cNvSpPr>
          <p:nvPr>
            <p:ph type="sldNum" sz="quarter" idx="15"/>
          </p:nvPr>
        </p:nvSpPr>
        <p:spPr/>
        <p:txBody>
          <a:bodyPr/>
          <a:lstStyle/>
          <a:p>
            <a:fld id="{B1738F54-F4D8-4FFD-86BA-75142F478183}" type="slidenum">
              <a:rPr lang="fr-FR" smtClean="0"/>
              <a:pPr/>
              <a:t>32</a:t>
            </a:fld>
            <a:endParaRPr lang="fr-F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adolescents auteurs de Violences sexuelles</a:t>
            </a:r>
            <a:endParaRPr lang="fr-FR" dirty="0"/>
          </a:p>
        </p:txBody>
      </p:sp>
      <p:sp>
        <p:nvSpPr>
          <p:cNvPr id="3" name="Espace réservé du contenu 2"/>
          <p:cNvSpPr>
            <a:spLocks noGrp="1"/>
          </p:cNvSpPr>
          <p:nvPr>
            <p:ph sz="quarter" idx="1"/>
          </p:nvPr>
        </p:nvSpPr>
        <p:spPr/>
        <p:txBody>
          <a:bodyPr>
            <a:normAutofit/>
          </a:bodyPr>
          <a:lstStyle/>
          <a:p>
            <a:pPr algn="just">
              <a:buNone/>
            </a:pPr>
            <a:r>
              <a:rPr lang="fr-FR" b="1" u="sng" dirty="0" err="1" smtClean="0"/>
              <a:t>Ciavaldini</a:t>
            </a:r>
            <a:r>
              <a:rPr lang="fr-FR" b="1" u="sng" dirty="0" smtClean="0"/>
              <a:t> :</a:t>
            </a:r>
            <a:endParaRPr lang="fr-FR" b="1" u="sng" dirty="0" smtClean="0">
              <a:solidFill>
                <a:srgbClr val="FF0000"/>
              </a:solidFill>
            </a:endParaRPr>
          </a:p>
          <a:p>
            <a:pPr algn="just">
              <a:buNone/>
            </a:pPr>
            <a:endParaRPr lang="fr-FR" dirty="0" smtClean="0"/>
          </a:p>
          <a:p>
            <a:pPr lvl="0" algn="just"/>
            <a:r>
              <a:rPr lang="fr-FR" dirty="0" smtClean="0"/>
              <a:t>Les adolescents agresseurs sexuels au sein de la famille commettent l’</a:t>
            </a:r>
            <a:r>
              <a:rPr lang="fr-FR" b="1" dirty="0" smtClean="0"/>
              <a:t>inceste :</a:t>
            </a:r>
          </a:p>
          <a:p>
            <a:pPr lvl="1" algn="just"/>
            <a:r>
              <a:rPr lang="fr-FR" dirty="0" smtClean="0"/>
              <a:t> soit dans une </a:t>
            </a:r>
            <a:r>
              <a:rPr lang="fr-FR" b="1" dirty="0" smtClean="0"/>
              <a:t>ambiance familiale </a:t>
            </a:r>
            <a:r>
              <a:rPr lang="fr-FR" b="1" dirty="0" err="1" smtClean="0"/>
              <a:t>hypersexualisée</a:t>
            </a:r>
            <a:r>
              <a:rPr lang="fr-FR" b="1" dirty="0" smtClean="0"/>
              <a:t> </a:t>
            </a:r>
            <a:r>
              <a:rPr lang="fr-FR" dirty="0" smtClean="0"/>
              <a:t>ou un climat </a:t>
            </a:r>
            <a:r>
              <a:rPr lang="fr-FR" dirty="0" err="1" smtClean="0"/>
              <a:t>incestuel</a:t>
            </a:r>
            <a:r>
              <a:rPr lang="fr-FR" dirty="0" smtClean="0"/>
              <a:t>, </a:t>
            </a:r>
          </a:p>
          <a:p>
            <a:pPr lvl="1" algn="just"/>
            <a:r>
              <a:rPr lang="fr-FR" dirty="0" smtClean="0"/>
              <a:t>soit dans une </a:t>
            </a:r>
            <a:r>
              <a:rPr lang="fr-FR" b="1" dirty="0" smtClean="0"/>
              <a:t>ambiance familiale </a:t>
            </a:r>
            <a:r>
              <a:rPr lang="fr-FR" b="1" dirty="0" err="1" smtClean="0"/>
              <a:t>hyposexualisée</a:t>
            </a:r>
            <a:r>
              <a:rPr lang="fr-FR" b="1" dirty="0" smtClean="0"/>
              <a:t> </a:t>
            </a:r>
            <a:r>
              <a:rPr lang="fr-FR" dirty="0" smtClean="0"/>
              <a:t>(les enfants étant livrés à leur désir sans encadrement, de la part des parents qui éprouvent du dégoût à l’égard de ce qui concerne le sexuel).</a:t>
            </a:r>
          </a:p>
          <a:p>
            <a:endParaRPr lang="fr-FR" dirty="0"/>
          </a:p>
        </p:txBody>
      </p:sp>
      <p:sp>
        <p:nvSpPr>
          <p:cNvPr id="4" name="Espace réservé du numéro de diapositive 3"/>
          <p:cNvSpPr>
            <a:spLocks noGrp="1"/>
          </p:cNvSpPr>
          <p:nvPr>
            <p:ph type="sldNum" sz="quarter" idx="15"/>
          </p:nvPr>
        </p:nvSpPr>
        <p:spPr/>
        <p:txBody>
          <a:bodyPr/>
          <a:lstStyle/>
          <a:p>
            <a:fld id="{B1738F54-F4D8-4FFD-86BA-75142F478183}" type="slidenum">
              <a:rPr lang="fr-FR" smtClean="0"/>
              <a:pPr/>
              <a:t>33</a:t>
            </a:fld>
            <a:endParaRPr lang="fr-F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adolescents auteurs de Violences sexuelles</a:t>
            </a:r>
            <a:endParaRPr lang="fr-FR" dirty="0"/>
          </a:p>
        </p:txBody>
      </p:sp>
      <p:sp>
        <p:nvSpPr>
          <p:cNvPr id="3" name="Espace réservé du contenu 2"/>
          <p:cNvSpPr>
            <a:spLocks noGrp="1"/>
          </p:cNvSpPr>
          <p:nvPr>
            <p:ph sz="quarter" idx="1"/>
          </p:nvPr>
        </p:nvSpPr>
        <p:spPr>
          <a:xfrm>
            <a:off x="457200" y="1600200"/>
            <a:ext cx="7427168" cy="4873752"/>
          </a:xfrm>
        </p:spPr>
        <p:txBody>
          <a:bodyPr>
            <a:normAutofit/>
          </a:bodyPr>
          <a:lstStyle/>
          <a:p>
            <a:pPr algn="just"/>
            <a:endParaRPr lang="fr-FR" dirty="0" smtClean="0"/>
          </a:p>
          <a:p>
            <a:pPr algn="just"/>
            <a:r>
              <a:rPr lang="fr-FR" b="1" dirty="0" smtClean="0"/>
              <a:t>S. LEMITRE : Distingue schématiquement deux grands groupes de mineurs auteurs</a:t>
            </a:r>
            <a:r>
              <a:rPr lang="fr-FR" dirty="0" smtClean="0"/>
              <a:t>: </a:t>
            </a:r>
          </a:p>
          <a:p>
            <a:pPr algn="just"/>
            <a:endParaRPr lang="fr-FR" dirty="0" smtClean="0"/>
          </a:p>
          <a:p>
            <a:pPr lvl="1" algn="just"/>
            <a:r>
              <a:rPr lang="fr-FR" dirty="0" smtClean="0"/>
              <a:t>Ceux qui « portent atteinte à des enfants »</a:t>
            </a:r>
          </a:p>
          <a:p>
            <a:pPr lvl="1" algn="just"/>
            <a:endParaRPr lang="fr-FR" dirty="0" smtClean="0"/>
          </a:p>
          <a:p>
            <a:pPr lvl="1" algn="just"/>
            <a:r>
              <a:rPr lang="fr-FR" dirty="0" smtClean="0"/>
              <a:t>Ceux qui « agressent des pairs du même âge ou qui s’en prennent à des victimes plus âgées ». </a:t>
            </a:r>
          </a:p>
          <a:p>
            <a:endParaRPr lang="fr-FR" dirty="0" smtClean="0"/>
          </a:p>
          <a:p>
            <a:pPr>
              <a:buNone/>
            </a:pPr>
            <a:r>
              <a:rPr lang="fr-FR" dirty="0" smtClean="0"/>
              <a:t> </a:t>
            </a:r>
          </a:p>
          <a:p>
            <a:endParaRPr lang="fr-FR" dirty="0"/>
          </a:p>
        </p:txBody>
      </p:sp>
      <p:sp>
        <p:nvSpPr>
          <p:cNvPr id="4" name="Espace réservé du numéro de diapositive 3"/>
          <p:cNvSpPr>
            <a:spLocks noGrp="1"/>
          </p:cNvSpPr>
          <p:nvPr>
            <p:ph type="sldNum" sz="quarter" idx="15"/>
          </p:nvPr>
        </p:nvSpPr>
        <p:spPr/>
        <p:txBody>
          <a:bodyPr/>
          <a:lstStyle/>
          <a:p>
            <a:fld id="{B1738F54-F4D8-4FFD-86BA-75142F478183}" type="slidenum">
              <a:rPr lang="fr-FR" smtClean="0"/>
              <a:pPr/>
              <a:t>34</a:t>
            </a:fld>
            <a:endParaRPr lang="fr-F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adolescents auteurs de Violences sexuelles</a:t>
            </a:r>
            <a:endParaRPr lang="fr-FR" dirty="0"/>
          </a:p>
        </p:txBody>
      </p:sp>
      <p:sp>
        <p:nvSpPr>
          <p:cNvPr id="3" name="Espace réservé du contenu 2"/>
          <p:cNvSpPr>
            <a:spLocks noGrp="1"/>
          </p:cNvSpPr>
          <p:nvPr>
            <p:ph sz="quarter" idx="1"/>
          </p:nvPr>
        </p:nvSpPr>
        <p:spPr>
          <a:xfrm>
            <a:off x="457200" y="1600200"/>
            <a:ext cx="8147248" cy="4873752"/>
          </a:xfrm>
        </p:spPr>
        <p:txBody>
          <a:bodyPr/>
          <a:lstStyle/>
          <a:p>
            <a:pPr algn="just">
              <a:buNone/>
            </a:pPr>
            <a:r>
              <a:rPr lang="fr-FR" u="sng" dirty="0" smtClean="0"/>
              <a:t>Ceux qui « portent atteinte aux enfants »</a:t>
            </a:r>
          </a:p>
          <a:p>
            <a:pPr algn="just">
              <a:buNone/>
            </a:pPr>
            <a:endParaRPr lang="fr-FR" u="sng" dirty="0" smtClean="0"/>
          </a:p>
          <a:p>
            <a:pPr algn="just"/>
            <a:r>
              <a:rPr lang="fr-FR" dirty="0" smtClean="0"/>
              <a:t>Retard de développement et difficulté à dépasser certaines étapes de maturation et d’autonomisation. </a:t>
            </a:r>
          </a:p>
          <a:p>
            <a:pPr algn="just"/>
            <a:endParaRPr lang="fr-FR" dirty="0" smtClean="0"/>
          </a:p>
          <a:p>
            <a:pPr algn="just"/>
            <a:r>
              <a:rPr lang="fr-FR" dirty="0" smtClean="0"/>
              <a:t>Timidité et isolement social </a:t>
            </a:r>
          </a:p>
          <a:p>
            <a:pPr algn="just"/>
            <a:endParaRPr lang="fr-FR" dirty="0" smtClean="0"/>
          </a:p>
          <a:p>
            <a:pPr algn="just"/>
            <a:r>
              <a:rPr lang="fr-FR" dirty="0" smtClean="0"/>
              <a:t>Attachement adhésif à la figure maternelle</a:t>
            </a:r>
          </a:p>
          <a:p>
            <a:pPr lvl="1" algn="just"/>
            <a:r>
              <a:rPr lang="fr-FR" dirty="0" smtClean="0"/>
              <a:t>Cette dépendance devient problématique avec l’avènement du corps pubère car elle mobilise un haut niveau de tension pulsionnelle au sein de la relation.</a:t>
            </a:r>
          </a:p>
          <a:p>
            <a:endParaRPr lang="fr-FR" dirty="0"/>
          </a:p>
        </p:txBody>
      </p:sp>
      <p:sp>
        <p:nvSpPr>
          <p:cNvPr id="4" name="Espace réservé du numéro de diapositive 3"/>
          <p:cNvSpPr>
            <a:spLocks noGrp="1"/>
          </p:cNvSpPr>
          <p:nvPr>
            <p:ph type="sldNum" sz="quarter" idx="15"/>
          </p:nvPr>
        </p:nvSpPr>
        <p:spPr/>
        <p:txBody>
          <a:bodyPr/>
          <a:lstStyle/>
          <a:p>
            <a:fld id="{B1738F54-F4D8-4FFD-86BA-75142F478183}" type="slidenum">
              <a:rPr lang="fr-FR" smtClean="0"/>
              <a:pPr/>
              <a:t>35</a:t>
            </a:fld>
            <a:endParaRPr lang="fr-F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adolescents auteurs de Violences sexuelles</a:t>
            </a:r>
            <a:endParaRPr lang="fr-FR" dirty="0"/>
          </a:p>
        </p:txBody>
      </p:sp>
      <p:sp>
        <p:nvSpPr>
          <p:cNvPr id="3" name="Espace réservé du contenu 2"/>
          <p:cNvSpPr>
            <a:spLocks noGrp="1"/>
          </p:cNvSpPr>
          <p:nvPr>
            <p:ph sz="quarter" idx="1"/>
          </p:nvPr>
        </p:nvSpPr>
        <p:spPr>
          <a:xfrm>
            <a:off x="457200" y="1600200"/>
            <a:ext cx="7283152" cy="4873752"/>
          </a:xfrm>
        </p:spPr>
        <p:txBody>
          <a:bodyPr>
            <a:normAutofit fontScale="92500" lnSpcReduction="10000"/>
          </a:bodyPr>
          <a:lstStyle/>
          <a:p>
            <a:pPr algn="just">
              <a:buNone/>
            </a:pPr>
            <a:r>
              <a:rPr lang="fr-FR" u="sng" dirty="0" smtClean="0"/>
              <a:t>Ceux qui « portent atteinte aux enfants »</a:t>
            </a:r>
          </a:p>
          <a:p>
            <a:pPr algn="just">
              <a:buNone/>
            </a:pPr>
            <a:endParaRPr lang="fr-FR" u="sng" dirty="0" smtClean="0"/>
          </a:p>
          <a:p>
            <a:pPr algn="just"/>
            <a:r>
              <a:rPr lang="fr-FR" dirty="0" smtClean="0"/>
              <a:t>Ces adolescents semblent « refuser » de grandir et restent fortement ancrés dans l’infantile. </a:t>
            </a:r>
          </a:p>
          <a:p>
            <a:pPr algn="just"/>
            <a:r>
              <a:rPr lang="fr-FR" dirty="0" smtClean="0"/>
              <a:t>Sur le plan criminologique, la problématique centrale est </a:t>
            </a:r>
            <a:r>
              <a:rPr lang="fr-FR" b="1" dirty="0" smtClean="0"/>
              <a:t>relationnelle</a:t>
            </a:r>
            <a:r>
              <a:rPr lang="fr-FR" dirty="0" smtClean="0"/>
              <a:t>.</a:t>
            </a:r>
          </a:p>
          <a:p>
            <a:pPr algn="just"/>
            <a:r>
              <a:rPr lang="fr-FR" dirty="0" smtClean="0"/>
              <a:t>L’immaturité psychoaffective n’aide pas ces adolescents à se situer dans la différence d’âge.</a:t>
            </a:r>
          </a:p>
          <a:p>
            <a:pPr algn="just"/>
            <a:r>
              <a:rPr lang="fr-FR" dirty="0" smtClean="0"/>
              <a:t> L’enfant peut alors être considéré comme un partenaire de jeux dans le contexte d’une sexualité infantile ayant peu évolué vers la génitalité. </a:t>
            </a:r>
          </a:p>
          <a:p>
            <a:pPr algn="just"/>
            <a:r>
              <a:rPr lang="fr-FR" dirty="0" smtClean="0"/>
              <a:t>Certains reconnaissent avoir eu peur de se confronter à leurs pairs.</a:t>
            </a:r>
          </a:p>
          <a:p>
            <a:endParaRPr lang="fr-FR" dirty="0"/>
          </a:p>
        </p:txBody>
      </p:sp>
      <p:sp>
        <p:nvSpPr>
          <p:cNvPr id="4" name="Espace réservé du numéro de diapositive 3"/>
          <p:cNvSpPr>
            <a:spLocks noGrp="1"/>
          </p:cNvSpPr>
          <p:nvPr>
            <p:ph type="sldNum" sz="quarter" idx="15"/>
          </p:nvPr>
        </p:nvSpPr>
        <p:spPr/>
        <p:txBody>
          <a:bodyPr/>
          <a:lstStyle/>
          <a:p>
            <a:fld id="{B1738F54-F4D8-4FFD-86BA-75142F478183}" type="slidenum">
              <a:rPr lang="fr-FR" smtClean="0"/>
              <a:pPr/>
              <a:t>36</a:t>
            </a:fld>
            <a:endParaRPr lang="fr-F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adolescents auteurs de Violences sexuelles</a:t>
            </a:r>
            <a:endParaRPr lang="fr-FR" dirty="0"/>
          </a:p>
        </p:txBody>
      </p:sp>
      <p:sp>
        <p:nvSpPr>
          <p:cNvPr id="3" name="Espace réservé du contenu 2"/>
          <p:cNvSpPr>
            <a:spLocks noGrp="1"/>
          </p:cNvSpPr>
          <p:nvPr>
            <p:ph sz="quarter" idx="1"/>
          </p:nvPr>
        </p:nvSpPr>
        <p:spPr>
          <a:xfrm>
            <a:off x="457200" y="1600200"/>
            <a:ext cx="7355160" cy="4873752"/>
          </a:xfrm>
        </p:spPr>
        <p:txBody>
          <a:bodyPr>
            <a:normAutofit/>
          </a:bodyPr>
          <a:lstStyle/>
          <a:p>
            <a:pPr algn="just">
              <a:buNone/>
            </a:pPr>
            <a:r>
              <a:rPr lang="fr-FR" u="sng" dirty="0" smtClean="0"/>
              <a:t>Ceux qui « portent atteinte aux enfants »</a:t>
            </a:r>
          </a:p>
          <a:p>
            <a:pPr algn="just">
              <a:buNone/>
            </a:pPr>
            <a:endParaRPr lang="fr-FR" dirty="0" smtClean="0"/>
          </a:p>
          <a:p>
            <a:pPr algn="just"/>
            <a:r>
              <a:rPr lang="fr-FR" dirty="0" smtClean="0"/>
              <a:t>Les </a:t>
            </a:r>
            <a:r>
              <a:rPr lang="fr-FR" dirty="0" err="1" smtClean="0"/>
              <a:t>agirs</a:t>
            </a:r>
            <a:r>
              <a:rPr lang="fr-FR" dirty="0" smtClean="0"/>
              <a:t> sexuels sont occasionnellement réitérés si l’opportunité se représente, mais il arrive aussi que les passages à l’acte soient régulièrement réitérés pendant plusieurs mois. </a:t>
            </a:r>
          </a:p>
          <a:p>
            <a:pPr algn="just"/>
            <a:r>
              <a:rPr lang="fr-FR" dirty="0" smtClean="0"/>
              <a:t>L’adolescent peut alors rechercher le silence de l’enfant par chantage ou menaces</a:t>
            </a:r>
          </a:p>
          <a:p>
            <a:pPr algn="just"/>
            <a:r>
              <a:rPr lang="fr-FR" dirty="0" smtClean="0"/>
              <a:t>L’interpellation et la sensibilisation du mineur exercent un effet dissuasif. Après signalement, la récidive est rarement observée.</a:t>
            </a:r>
          </a:p>
          <a:p>
            <a:endParaRPr lang="fr-FR" dirty="0"/>
          </a:p>
        </p:txBody>
      </p:sp>
      <p:sp>
        <p:nvSpPr>
          <p:cNvPr id="4" name="Espace réservé du numéro de diapositive 3"/>
          <p:cNvSpPr>
            <a:spLocks noGrp="1"/>
          </p:cNvSpPr>
          <p:nvPr>
            <p:ph type="sldNum" sz="quarter" idx="15"/>
          </p:nvPr>
        </p:nvSpPr>
        <p:spPr/>
        <p:txBody>
          <a:bodyPr/>
          <a:lstStyle/>
          <a:p>
            <a:fld id="{B1738F54-F4D8-4FFD-86BA-75142F478183}" type="slidenum">
              <a:rPr lang="fr-FR" smtClean="0"/>
              <a:pPr/>
              <a:t>37</a:t>
            </a:fld>
            <a:endParaRPr lang="fr-F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adolescents auteurs de Violences sexuelles</a:t>
            </a:r>
            <a:endParaRPr lang="fr-FR" dirty="0"/>
          </a:p>
        </p:txBody>
      </p:sp>
      <p:sp>
        <p:nvSpPr>
          <p:cNvPr id="3" name="Espace réservé du contenu 2"/>
          <p:cNvSpPr>
            <a:spLocks noGrp="1"/>
          </p:cNvSpPr>
          <p:nvPr>
            <p:ph sz="quarter" idx="1"/>
          </p:nvPr>
        </p:nvSpPr>
        <p:spPr>
          <a:xfrm>
            <a:off x="457200" y="1600200"/>
            <a:ext cx="7283152" cy="4873752"/>
          </a:xfrm>
        </p:spPr>
        <p:txBody>
          <a:bodyPr/>
          <a:lstStyle/>
          <a:p>
            <a:pPr algn="just">
              <a:buNone/>
            </a:pPr>
            <a:r>
              <a:rPr lang="fr-FR" u="sng" dirty="0" smtClean="0"/>
              <a:t>Ceux qui « portent atteinte aux enfants »</a:t>
            </a:r>
          </a:p>
          <a:p>
            <a:pPr algn="just">
              <a:buNone/>
            </a:pPr>
            <a:endParaRPr lang="fr-FR" dirty="0" smtClean="0"/>
          </a:p>
          <a:p>
            <a:pPr algn="just"/>
            <a:r>
              <a:rPr lang="fr-FR" dirty="0" smtClean="0"/>
              <a:t>Le pronostic évolutif est encourageant lorsque l’accompagnement psycho-éducatif permet une reprise du développement et une levée partielle des inhibitions. L’adolescent peut alors se réorienter vers des partenaires de son âge. </a:t>
            </a:r>
          </a:p>
          <a:p>
            <a:pPr algn="just"/>
            <a:endParaRPr lang="fr-FR" dirty="0" smtClean="0"/>
          </a:p>
          <a:p>
            <a:pPr algn="just"/>
            <a:r>
              <a:rPr lang="fr-FR" dirty="0" smtClean="0"/>
              <a:t>Dans certains cas, l’atteinte sexuelle d’un enfant jeune peut être le premier signe d’une fixation pédophilique.</a:t>
            </a:r>
            <a:endParaRPr lang="fr-FR" dirty="0"/>
          </a:p>
        </p:txBody>
      </p:sp>
      <p:sp>
        <p:nvSpPr>
          <p:cNvPr id="4" name="Espace réservé du numéro de diapositive 3"/>
          <p:cNvSpPr>
            <a:spLocks noGrp="1"/>
          </p:cNvSpPr>
          <p:nvPr>
            <p:ph type="sldNum" sz="quarter" idx="15"/>
          </p:nvPr>
        </p:nvSpPr>
        <p:spPr/>
        <p:txBody>
          <a:bodyPr/>
          <a:lstStyle/>
          <a:p>
            <a:fld id="{B1738F54-F4D8-4FFD-86BA-75142F478183}" type="slidenum">
              <a:rPr lang="fr-FR" smtClean="0"/>
              <a:pPr/>
              <a:t>38</a:t>
            </a:fld>
            <a:endParaRPr lang="fr-F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adolescents auteurs de Violences sexuelles</a:t>
            </a:r>
            <a:endParaRPr lang="fr-FR" dirty="0"/>
          </a:p>
        </p:txBody>
      </p:sp>
      <p:sp>
        <p:nvSpPr>
          <p:cNvPr id="3" name="Espace réservé du contenu 2"/>
          <p:cNvSpPr>
            <a:spLocks noGrp="1"/>
          </p:cNvSpPr>
          <p:nvPr>
            <p:ph sz="quarter" idx="1"/>
          </p:nvPr>
        </p:nvSpPr>
        <p:spPr/>
        <p:txBody>
          <a:bodyPr>
            <a:normAutofit lnSpcReduction="10000"/>
          </a:bodyPr>
          <a:lstStyle/>
          <a:p>
            <a:pPr algn="just">
              <a:buNone/>
            </a:pPr>
            <a:r>
              <a:rPr lang="fr-FR" u="sng" dirty="0" smtClean="0"/>
              <a:t>Les adolescents qui « portent atteinte à des pairs ou à des victimes plus âgées »</a:t>
            </a:r>
          </a:p>
          <a:p>
            <a:pPr algn="just">
              <a:buNone/>
            </a:pPr>
            <a:endParaRPr lang="fr-FR" u="sng" dirty="0" smtClean="0"/>
          </a:p>
          <a:p>
            <a:pPr algn="just"/>
            <a:r>
              <a:rPr lang="fr-FR" dirty="0" smtClean="0"/>
              <a:t>Présentent les traits de la personnalité limite ou antisociale (impulsivité, projection et instabilité émotionnelle).</a:t>
            </a:r>
          </a:p>
          <a:p>
            <a:pPr algn="just"/>
            <a:endParaRPr lang="fr-FR" dirty="0" smtClean="0"/>
          </a:p>
          <a:p>
            <a:pPr algn="just"/>
            <a:r>
              <a:rPr lang="fr-FR" dirty="0" smtClean="0"/>
              <a:t> Les manifestations caractérielles apparaissent très tôt au cours du développement.</a:t>
            </a:r>
          </a:p>
          <a:p>
            <a:pPr algn="just"/>
            <a:endParaRPr lang="fr-FR" dirty="0" smtClean="0"/>
          </a:p>
          <a:p>
            <a:pPr algn="just"/>
            <a:r>
              <a:rPr lang="fr-FR" dirty="0" smtClean="0"/>
              <a:t>L’adolescence se caractérise par une aggravation des symptômes.</a:t>
            </a:r>
            <a:endParaRPr lang="fr-FR" dirty="0"/>
          </a:p>
        </p:txBody>
      </p:sp>
      <p:sp>
        <p:nvSpPr>
          <p:cNvPr id="4" name="Espace réservé du numéro de diapositive 3"/>
          <p:cNvSpPr>
            <a:spLocks noGrp="1"/>
          </p:cNvSpPr>
          <p:nvPr>
            <p:ph type="sldNum" sz="quarter" idx="15"/>
          </p:nvPr>
        </p:nvSpPr>
        <p:spPr/>
        <p:txBody>
          <a:bodyPr/>
          <a:lstStyle/>
          <a:p>
            <a:fld id="{B1738F54-F4D8-4FFD-86BA-75142F478183}" type="slidenum">
              <a:rPr lang="fr-FR" smtClean="0"/>
              <a:pPr/>
              <a:t>39</a:t>
            </a:fld>
            <a:endParaRPr lang="fr-F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 processus adolescent</a:t>
            </a:r>
            <a:endParaRPr lang="fr-FR" dirty="0"/>
          </a:p>
        </p:txBody>
      </p:sp>
      <p:sp>
        <p:nvSpPr>
          <p:cNvPr id="3" name="Espace réservé du contenu 2"/>
          <p:cNvSpPr>
            <a:spLocks noGrp="1"/>
          </p:cNvSpPr>
          <p:nvPr>
            <p:ph sz="quarter" idx="1"/>
          </p:nvPr>
        </p:nvSpPr>
        <p:spPr/>
        <p:txBody>
          <a:bodyPr/>
          <a:lstStyle/>
          <a:p>
            <a:pPr algn="just"/>
            <a:r>
              <a:rPr lang="fr-FR" dirty="0" smtClean="0"/>
              <a:t>Selon </a:t>
            </a:r>
            <a:r>
              <a:rPr lang="fr-FR" dirty="0" err="1" smtClean="0"/>
              <a:t>Birraux</a:t>
            </a:r>
            <a:r>
              <a:rPr lang="fr-FR" dirty="0" smtClean="0"/>
              <a:t> (1994, p.36), « le processus de la puberté engage l’adolescent dans un triple remaniement » :</a:t>
            </a:r>
          </a:p>
          <a:p>
            <a:pPr lvl="1" algn="just"/>
            <a:r>
              <a:rPr lang="fr-FR" sz="2400" u="sng" dirty="0" smtClean="0"/>
              <a:t>La relation avec son propre corps</a:t>
            </a:r>
          </a:p>
          <a:p>
            <a:pPr lvl="1" algn="just"/>
            <a:r>
              <a:rPr lang="fr-FR" sz="2400" u="sng" dirty="0" smtClean="0"/>
              <a:t>La relation avec sa sexualité</a:t>
            </a:r>
          </a:p>
          <a:p>
            <a:pPr lvl="1" algn="just"/>
            <a:r>
              <a:rPr lang="fr-FR" sz="2400" u="sng" dirty="0" smtClean="0"/>
              <a:t>La relation avec son environnement</a:t>
            </a:r>
          </a:p>
          <a:p>
            <a:pPr lvl="1" algn="just"/>
            <a:endParaRPr lang="fr-FR" sz="2400" u="sng" dirty="0" smtClean="0"/>
          </a:p>
          <a:p>
            <a:pPr lvl="1" algn="just">
              <a:buNone/>
            </a:pPr>
            <a:r>
              <a:rPr lang="fr-FR" sz="2400" b="1" dirty="0" smtClean="0"/>
              <a:t>Vers une construction de l’identité</a:t>
            </a:r>
          </a:p>
          <a:p>
            <a:pPr lvl="1"/>
            <a:endParaRPr lang="fr-FR" sz="2400" u="sng" dirty="0" smtClean="0"/>
          </a:p>
          <a:p>
            <a:pPr lvl="1"/>
            <a:endParaRPr lang="fr-FR" dirty="0"/>
          </a:p>
        </p:txBody>
      </p:sp>
      <p:sp>
        <p:nvSpPr>
          <p:cNvPr id="4" name="Espace réservé du numéro de diapositive 3"/>
          <p:cNvSpPr>
            <a:spLocks noGrp="1"/>
          </p:cNvSpPr>
          <p:nvPr>
            <p:ph type="sldNum" sz="quarter" idx="15"/>
          </p:nvPr>
        </p:nvSpPr>
        <p:spPr/>
        <p:txBody>
          <a:bodyPr/>
          <a:lstStyle/>
          <a:p>
            <a:fld id="{B1738F54-F4D8-4FFD-86BA-75142F478183}" type="slidenum">
              <a:rPr lang="fr-FR" smtClean="0"/>
              <a:pPr/>
              <a:t>4</a:t>
            </a:fld>
            <a:endParaRPr lang="fr-F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adolescents auteurs de Violences sexuelles</a:t>
            </a:r>
            <a:endParaRPr lang="fr-FR" dirty="0"/>
          </a:p>
        </p:txBody>
      </p:sp>
      <p:sp>
        <p:nvSpPr>
          <p:cNvPr id="3" name="Espace réservé du contenu 2"/>
          <p:cNvSpPr>
            <a:spLocks noGrp="1"/>
          </p:cNvSpPr>
          <p:nvPr>
            <p:ph sz="quarter" idx="1"/>
          </p:nvPr>
        </p:nvSpPr>
        <p:spPr>
          <a:xfrm>
            <a:off x="395536" y="1340768"/>
            <a:ext cx="8291264" cy="4873752"/>
          </a:xfrm>
        </p:spPr>
        <p:txBody>
          <a:bodyPr>
            <a:normAutofit lnSpcReduction="10000"/>
          </a:bodyPr>
          <a:lstStyle/>
          <a:p>
            <a:pPr algn="just">
              <a:buNone/>
            </a:pPr>
            <a:r>
              <a:rPr lang="fr-FR" u="sng" dirty="0" smtClean="0"/>
              <a:t>Les adolescents qui « portent atteinte à des pairs ou à des victimes plus âgées » </a:t>
            </a:r>
          </a:p>
          <a:p>
            <a:pPr algn="just">
              <a:buNone/>
            </a:pPr>
            <a:endParaRPr lang="fr-FR" dirty="0" smtClean="0"/>
          </a:p>
          <a:p>
            <a:pPr algn="just"/>
            <a:r>
              <a:rPr lang="fr-FR" dirty="0" smtClean="0"/>
              <a:t>Le « défaut d’anxiété relationnelle » est manifeste. Il favorise un contact immédiat, sthénique et souvent provocateur. </a:t>
            </a:r>
          </a:p>
          <a:p>
            <a:pPr algn="just"/>
            <a:r>
              <a:rPr lang="fr-FR" dirty="0" smtClean="0"/>
              <a:t>L’image de soi s’élabore à partir de manifestations externes visibles, bruyantes et peu intégrées qui visent davantage à convaincre le sujet lui-même de sa propre valeur et de ses capacités. </a:t>
            </a:r>
          </a:p>
          <a:p>
            <a:pPr algn="just"/>
            <a:r>
              <a:rPr lang="fr-FR" dirty="0" smtClean="0"/>
              <a:t>La toile de fond est faite d’une forte intolérance aux frustrations affectives et d’un sentiment d’insécurité camouflé derrière une apparence de caïd.</a:t>
            </a:r>
          </a:p>
          <a:p>
            <a:endParaRPr lang="fr-FR" dirty="0"/>
          </a:p>
        </p:txBody>
      </p:sp>
      <p:sp>
        <p:nvSpPr>
          <p:cNvPr id="4" name="Espace réservé du numéro de diapositive 3"/>
          <p:cNvSpPr>
            <a:spLocks noGrp="1"/>
          </p:cNvSpPr>
          <p:nvPr>
            <p:ph type="sldNum" sz="quarter" idx="15"/>
          </p:nvPr>
        </p:nvSpPr>
        <p:spPr/>
        <p:txBody>
          <a:bodyPr/>
          <a:lstStyle/>
          <a:p>
            <a:fld id="{B1738F54-F4D8-4FFD-86BA-75142F478183}" type="slidenum">
              <a:rPr lang="fr-FR" smtClean="0"/>
              <a:pPr/>
              <a:t>40</a:t>
            </a:fld>
            <a:endParaRPr lang="fr-F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adolescents auteurs de Violences sexuelles</a:t>
            </a:r>
            <a:endParaRPr lang="fr-FR" dirty="0"/>
          </a:p>
        </p:txBody>
      </p:sp>
      <p:sp>
        <p:nvSpPr>
          <p:cNvPr id="3" name="Espace réservé du contenu 2"/>
          <p:cNvSpPr>
            <a:spLocks noGrp="1"/>
          </p:cNvSpPr>
          <p:nvPr>
            <p:ph sz="quarter" idx="1"/>
          </p:nvPr>
        </p:nvSpPr>
        <p:spPr/>
        <p:txBody>
          <a:bodyPr>
            <a:normAutofit fontScale="92500"/>
          </a:bodyPr>
          <a:lstStyle/>
          <a:p>
            <a:pPr algn="just">
              <a:buNone/>
            </a:pPr>
            <a:r>
              <a:rPr lang="fr-FR" u="sng" dirty="0" smtClean="0"/>
              <a:t>Les adolescents qui « portent atteinte à des pairs ou à des victimes plus âgées ». </a:t>
            </a:r>
            <a:endParaRPr lang="fr-FR" dirty="0" smtClean="0"/>
          </a:p>
          <a:p>
            <a:pPr algn="just"/>
            <a:r>
              <a:rPr lang="fr-FR" dirty="0" smtClean="0"/>
              <a:t>La criminalité n’est pas spécifiquement sexuelle. Il s’agit d’une poly-délinquance opportuniste qui s’ajuste au gré des occasions. </a:t>
            </a:r>
          </a:p>
          <a:p>
            <a:pPr algn="just"/>
            <a:r>
              <a:rPr lang="fr-FR" dirty="0" smtClean="0"/>
              <a:t>La victime peut faire l’objet de séquestration, notamment lorsqu’elle est attirée dans un guet-apens.</a:t>
            </a:r>
          </a:p>
          <a:p>
            <a:pPr algn="just"/>
            <a:r>
              <a:rPr lang="fr-FR" dirty="0" smtClean="0"/>
              <a:t>L’adolescent peut agir seul mais dans 30 % des cas, le mode opératoire inclut la complicité d’un ou plusieurs compères</a:t>
            </a:r>
          </a:p>
          <a:p>
            <a:pPr algn="just"/>
            <a:r>
              <a:rPr lang="fr-FR" dirty="0" smtClean="0"/>
              <a:t>L’action est souvent brutale pour la victime, le passage à l’acte étant réalisé par surprise, menace ou contrainte</a:t>
            </a:r>
          </a:p>
          <a:p>
            <a:endParaRPr lang="fr-FR" dirty="0"/>
          </a:p>
        </p:txBody>
      </p:sp>
      <p:sp>
        <p:nvSpPr>
          <p:cNvPr id="4" name="Espace réservé du numéro de diapositive 3"/>
          <p:cNvSpPr>
            <a:spLocks noGrp="1"/>
          </p:cNvSpPr>
          <p:nvPr>
            <p:ph type="sldNum" sz="quarter" idx="15"/>
          </p:nvPr>
        </p:nvSpPr>
        <p:spPr/>
        <p:txBody>
          <a:bodyPr/>
          <a:lstStyle/>
          <a:p>
            <a:fld id="{B1738F54-F4D8-4FFD-86BA-75142F478183}" type="slidenum">
              <a:rPr lang="fr-FR" smtClean="0"/>
              <a:pPr/>
              <a:t>41</a:t>
            </a:fld>
            <a:endParaRPr lang="fr-F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adolescents auteurs de Violences sexuelles</a:t>
            </a:r>
            <a:endParaRPr lang="fr-FR" dirty="0"/>
          </a:p>
        </p:txBody>
      </p:sp>
      <p:sp>
        <p:nvSpPr>
          <p:cNvPr id="3" name="Espace réservé du contenu 2"/>
          <p:cNvSpPr>
            <a:spLocks noGrp="1"/>
          </p:cNvSpPr>
          <p:nvPr>
            <p:ph sz="quarter" idx="1"/>
          </p:nvPr>
        </p:nvSpPr>
        <p:spPr>
          <a:xfrm>
            <a:off x="457200" y="1600200"/>
            <a:ext cx="8219256" cy="4873752"/>
          </a:xfrm>
        </p:spPr>
        <p:txBody>
          <a:bodyPr>
            <a:normAutofit lnSpcReduction="10000"/>
          </a:bodyPr>
          <a:lstStyle/>
          <a:p>
            <a:pPr algn="just">
              <a:buNone/>
            </a:pPr>
            <a:r>
              <a:rPr lang="fr-FR" u="sng" dirty="0" smtClean="0"/>
              <a:t>Les adolescents qui « portent atteinte à des pairs ou à des victimes plus âgées ». </a:t>
            </a:r>
          </a:p>
          <a:p>
            <a:pPr algn="just">
              <a:buNone/>
            </a:pPr>
            <a:endParaRPr lang="fr-FR" dirty="0" smtClean="0"/>
          </a:p>
          <a:p>
            <a:pPr algn="just"/>
            <a:r>
              <a:rPr lang="fr-FR" dirty="0" smtClean="0"/>
              <a:t>La victime est souvent réduite à l’état d’objet fortement sexualisé, ce qui témoigne d’une perturbation profonde de la relation d’altérité</a:t>
            </a:r>
          </a:p>
          <a:p>
            <a:pPr algn="just"/>
            <a:endParaRPr lang="fr-FR" dirty="0" smtClean="0"/>
          </a:p>
          <a:p>
            <a:pPr algn="just"/>
            <a:r>
              <a:rPr lang="fr-FR" dirty="0" smtClean="0"/>
              <a:t>Ces adolescents reconnaissent difficilement leur responsabilité dans les actes</a:t>
            </a:r>
          </a:p>
          <a:p>
            <a:pPr algn="just"/>
            <a:endParaRPr lang="fr-FR" dirty="0" smtClean="0"/>
          </a:p>
          <a:p>
            <a:pPr algn="just"/>
            <a:r>
              <a:rPr lang="fr-FR" dirty="0" smtClean="0"/>
              <a:t>Une fois confondus, ils prétextent l’attitude provocatrice de la victime ou l’influence d’un complice.</a:t>
            </a:r>
            <a:endParaRPr lang="fr-FR" dirty="0"/>
          </a:p>
        </p:txBody>
      </p:sp>
      <p:sp>
        <p:nvSpPr>
          <p:cNvPr id="4" name="Espace réservé du numéro de diapositive 3"/>
          <p:cNvSpPr>
            <a:spLocks noGrp="1"/>
          </p:cNvSpPr>
          <p:nvPr>
            <p:ph type="sldNum" sz="quarter" idx="15"/>
          </p:nvPr>
        </p:nvSpPr>
        <p:spPr/>
        <p:txBody>
          <a:bodyPr/>
          <a:lstStyle/>
          <a:p>
            <a:fld id="{B1738F54-F4D8-4FFD-86BA-75142F478183}" type="slidenum">
              <a:rPr lang="fr-FR" smtClean="0"/>
              <a:pPr/>
              <a:t>42</a:t>
            </a:fld>
            <a:endParaRPr lang="fr-F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27584" y="1340768"/>
            <a:ext cx="7467600" cy="2592288"/>
          </a:xfrm>
        </p:spPr>
        <p:txBody>
          <a:bodyPr>
            <a:normAutofit/>
          </a:bodyPr>
          <a:lstStyle/>
          <a:p>
            <a:pPr algn="ctr"/>
            <a:r>
              <a:rPr lang="fr-FR" dirty="0" smtClean="0"/>
              <a:t>Repères sur un concept clé :</a:t>
            </a:r>
            <a:br>
              <a:rPr lang="fr-FR" dirty="0" smtClean="0"/>
            </a:br>
            <a:r>
              <a:rPr lang="fr-FR" dirty="0" smtClean="0"/>
              <a:t/>
            </a:r>
            <a:br>
              <a:rPr lang="fr-FR" dirty="0" smtClean="0"/>
            </a:br>
            <a:r>
              <a:rPr lang="fr-FR" dirty="0" smtClean="0"/>
              <a:t>les systèmes familiaux dysfonctionnels</a:t>
            </a:r>
            <a:endParaRPr lang="fr-FR" dirty="0"/>
          </a:p>
        </p:txBody>
      </p:sp>
      <p:sp>
        <p:nvSpPr>
          <p:cNvPr id="4" name="Espace réservé du numéro de diapositive 3"/>
          <p:cNvSpPr>
            <a:spLocks noGrp="1"/>
          </p:cNvSpPr>
          <p:nvPr>
            <p:ph type="sldNum" sz="quarter" idx="15"/>
          </p:nvPr>
        </p:nvSpPr>
        <p:spPr/>
        <p:txBody>
          <a:bodyPr/>
          <a:lstStyle/>
          <a:p>
            <a:fld id="{B1738F54-F4D8-4FFD-86BA-75142F478183}" type="slidenum">
              <a:rPr lang="fr-FR" smtClean="0"/>
              <a:pPr/>
              <a:t>43</a:t>
            </a:fld>
            <a:endParaRPr lang="fr-F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Systèmes familiaux dysfonctionnels</a:t>
            </a:r>
            <a:endParaRPr lang="fr-FR" dirty="0"/>
          </a:p>
        </p:txBody>
      </p:sp>
      <p:sp>
        <p:nvSpPr>
          <p:cNvPr id="3" name="Espace réservé du contenu 2"/>
          <p:cNvSpPr>
            <a:spLocks noGrp="1"/>
          </p:cNvSpPr>
          <p:nvPr>
            <p:ph sz="quarter" idx="1"/>
          </p:nvPr>
        </p:nvSpPr>
        <p:spPr>
          <a:xfrm>
            <a:off x="457200" y="1600200"/>
            <a:ext cx="8219256" cy="4873752"/>
          </a:xfrm>
        </p:spPr>
        <p:txBody>
          <a:bodyPr/>
          <a:lstStyle/>
          <a:p>
            <a:pPr algn="just"/>
            <a:endParaRPr lang="fr-FR" dirty="0" smtClean="0"/>
          </a:p>
          <a:p>
            <a:pPr algn="just"/>
            <a:endParaRPr lang="fr-FR" dirty="0" smtClean="0"/>
          </a:p>
          <a:p>
            <a:pPr algn="just"/>
            <a:r>
              <a:rPr lang="fr-FR" dirty="0" smtClean="0"/>
              <a:t>Rôle prépondérant de la famille comme facteur d’implication directe ou indirecte (facteur de risque et facteur protecteur) : </a:t>
            </a:r>
          </a:p>
          <a:p>
            <a:pPr algn="just"/>
            <a:endParaRPr lang="fr-FR" dirty="0" smtClean="0"/>
          </a:p>
          <a:p>
            <a:pPr algn="just">
              <a:buNone/>
            </a:pPr>
            <a:r>
              <a:rPr lang="fr-FR" dirty="0" smtClean="0"/>
              <a:t>	La survenue d’un comportement sexuel coercitif chez l’enfant ou l’adolescent interroge toujours la nature des schémas relationnels qu’il a internalisés et donc la nature de ses liens intrafamiliaux.</a:t>
            </a:r>
          </a:p>
          <a:p>
            <a:pPr algn="just"/>
            <a:endParaRPr lang="fr-FR" dirty="0" smtClean="0"/>
          </a:p>
          <a:p>
            <a:endParaRPr lang="fr-FR" dirty="0"/>
          </a:p>
        </p:txBody>
      </p:sp>
      <p:sp>
        <p:nvSpPr>
          <p:cNvPr id="4" name="Espace réservé du numéro de diapositive 3"/>
          <p:cNvSpPr>
            <a:spLocks noGrp="1"/>
          </p:cNvSpPr>
          <p:nvPr>
            <p:ph type="sldNum" sz="quarter" idx="15"/>
          </p:nvPr>
        </p:nvSpPr>
        <p:spPr/>
        <p:txBody>
          <a:bodyPr/>
          <a:lstStyle/>
          <a:p>
            <a:fld id="{B1738F54-F4D8-4FFD-86BA-75142F478183}" type="slidenum">
              <a:rPr lang="fr-FR" smtClean="0"/>
              <a:pPr/>
              <a:t>44</a:t>
            </a:fld>
            <a:endParaRPr lang="fr-F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Systèmes familiaux dysfonctionnels</a:t>
            </a:r>
            <a:endParaRPr lang="fr-FR" dirty="0"/>
          </a:p>
        </p:txBody>
      </p:sp>
      <p:sp>
        <p:nvSpPr>
          <p:cNvPr id="3" name="Espace réservé du contenu 2"/>
          <p:cNvSpPr>
            <a:spLocks noGrp="1"/>
          </p:cNvSpPr>
          <p:nvPr>
            <p:ph sz="quarter" idx="1"/>
          </p:nvPr>
        </p:nvSpPr>
        <p:spPr>
          <a:xfrm>
            <a:off x="457200" y="1600200"/>
            <a:ext cx="7211144" cy="4873752"/>
          </a:xfrm>
        </p:spPr>
        <p:txBody>
          <a:bodyPr>
            <a:normAutofit/>
          </a:bodyPr>
          <a:lstStyle/>
          <a:p>
            <a:pPr algn="just">
              <a:buNone/>
            </a:pPr>
            <a:r>
              <a:rPr lang="fr-FR" b="1" dirty="0" smtClean="0"/>
              <a:t>CSP / AAVS : rôle prépondérant de la famille comme facteur d’implication directe ou indirecte</a:t>
            </a:r>
          </a:p>
          <a:p>
            <a:pPr algn="just">
              <a:buNone/>
            </a:pPr>
            <a:endParaRPr lang="fr-FR" dirty="0" smtClean="0"/>
          </a:p>
          <a:p>
            <a:pPr lvl="0" algn="just"/>
            <a:r>
              <a:rPr lang="fr-FR" dirty="0" smtClean="0"/>
              <a:t>Défaut de protection, de soutien à l’enfant, de supervision parentale</a:t>
            </a:r>
          </a:p>
          <a:p>
            <a:pPr lvl="0" algn="just"/>
            <a:r>
              <a:rPr lang="fr-FR" dirty="0" smtClean="0"/>
              <a:t>Froideur des liens affectifs / engagement émotionnel excessif de certains parents</a:t>
            </a:r>
          </a:p>
          <a:p>
            <a:pPr lvl="0" algn="just"/>
            <a:r>
              <a:rPr lang="fr-FR" dirty="0" smtClean="0"/>
              <a:t>La nature des liens intrafamiliaux </a:t>
            </a:r>
          </a:p>
          <a:p>
            <a:pPr algn="just"/>
            <a:r>
              <a:rPr lang="fr-FR" dirty="0" smtClean="0"/>
              <a:t>Confrontation à des expériences intrusives </a:t>
            </a:r>
          </a:p>
          <a:p>
            <a:pPr lvl="0"/>
            <a:endParaRPr lang="fr-FR" dirty="0" smtClean="0"/>
          </a:p>
          <a:p>
            <a:endParaRPr lang="fr-FR" dirty="0"/>
          </a:p>
        </p:txBody>
      </p:sp>
      <p:sp>
        <p:nvSpPr>
          <p:cNvPr id="4" name="Espace réservé du numéro de diapositive 3"/>
          <p:cNvSpPr>
            <a:spLocks noGrp="1"/>
          </p:cNvSpPr>
          <p:nvPr>
            <p:ph type="sldNum" sz="quarter" idx="15"/>
          </p:nvPr>
        </p:nvSpPr>
        <p:spPr/>
        <p:txBody>
          <a:bodyPr/>
          <a:lstStyle/>
          <a:p>
            <a:fld id="{B1738F54-F4D8-4FFD-86BA-75142F478183}" type="slidenum">
              <a:rPr lang="fr-FR" smtClean="0"/>
              <a:pPr/>
              <a:t>45</a:t>
            </a:fld>
            <a:endParaRPr lang="fr-F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Systèmes familiaux dysfonctionnels</a:t>
            </a:r>
            <a:endParaRPr lang="fr-FR" dirty="0"/>
          </a:p>
        </p:txBody>
      </p:sp>
      <p:sp>
        <p:nvSpPr>
          <p:cNvPr id="3" name="Espace réservé du contenu 2"/>
          <p:cNvSpPr>
            <a:spLocks noGrp="1"/>
          </p:cNvSpPr>
          <p:nvPr>
            <p:ph sz="quarter" idx="1"/>
          </p:nvPr>
        </p:nvSpPr>
        <p:spPr>
          <a:xfrm>
            <a:off x="457200" y="1600200"/>
            <a:ext cx="7211144" cy="4873752"/>
          </a:xfrm>
        </p:spPr>
        <p:txBody>
          <a:bodyPr>
            <a:normAutofit/>
          </a:bodyPr>
          <a:lstStyle/>
          <a:p>
            <a:pPr algn="just">
              <a:buNone/>
            </a:pPr>
            <a:r>
              <a:rPr lang="fr-FR" b="1" dirty="0" smtClean="0"/>
              <a:t>CSP / AAVS : rôle prépondérant de la famille comme facteur d’implication directe ou indirecte</a:t>
            </a:r>
            <a:endParaRPr lang="fr-FR" dirty="0" smtClean="0"/>
          </a:p>
          <a:p>
            <a:pPr lvl="0" algn="just"/>
            <a:r>
              <a:rPr lang="fr-FR" dirty="0" smtClean="0"/>
              <a:t>Incohérence du modèle éducatif</a:t>
            </a:r>
          </a:p>
          <a:p>
            <a:pPr lvl="0" algn="just"/>
            <a:r>
              <a:rPr lang="fr-FR" dirty="0" smtClean="0"/>
              <a:t>Renversement des rôles parents-enfant</a:t>
            </a:r>
          </a:p>
          <a:p>
            <a:pPr lvl="0" algn="just"/>
            <a:r>
              <a:rPr lang="fr-FR" dirty="0" smtClean="0"/>
              <a:t>Parents peuvent se livrer à des confidences inappropriées sur leur sexualité ou faire des remarques gênantes sur le corps pubère de l’enfant. </a:t>
            </a:r>
          </a:p>
          <a:p>
            <a:pPr lvl="0" algn="just"/>
            <a:r>
              <a:rPr lang="fr-FR" dirty="0" smtClean="0"/>
              <a:t>Partage de l’intimité de la vie parentale, confrontation à la sexualité des adultes qui fait effraction traumatique.</a:t>
            </a:r>
          </a:p>
          <a:p>
            <a:endParaRPr lang="fr-FR" dirty="0"/>
          </a:p>
        </p:txBody>
      </p:sp>
      <p:sp>
        <p:nvSpPr>
          <p:cNvPr id="4" name="Espace réservé du numéro de diapositive 3"/>
          <p:cNvSpPr>
            <a:spLocks noGrp="1"/>
          </p:cNvSpPr>
          <p:nvPr>
            <p:ph type="sldNum" sz="quarter" idx="15"/>
          </p:nvPr>
        </p:nvSpPr>
        <p:spPr/>
        <p:txBody>
          <a:bodyPr/>
          <a:lstStyle/>
          <a:p>
            <a:fld id="{B1738F54-F4D8-4FFD-86BA-75142F478183}" type="slidenum">
              <a:rPr lang="fr-FR" smtClean="0"/>
              <a:pPr/>
              <a:t>46</a:t>
            </a:fld>
            <a:endParaRPr lang="fr-F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0"/>
            <a:ext cx="7467600" cy="1143000"/>
          </a:xfrm>
        </p:spPr>
        <p:txBody>
          <a:bodyPr/>
          <a:lstStyle/>
          <a:p>
            <a:r>
              <a:rPr lang="fr-FR" dirty="0" smtClean="0"/>
              <a:t>Systèmes familiaux dysfonctionnels</a:t>
            </a:r>
            <a:endParaRPr lang="fr-FR" dirty="0"/>
          </a:p>
        </p:txBody>
      </p:sp>
      <p:sp>
        <p:nvSpPr>
          <p:cNvPr id="3" name="Espace réservé du contenu 2"/>
          <p:cNvSpPr>
            <a:spLocks noGrp="1"/>
          </p:cNvSpPr>
          <p:nvPr>
            <p:ph sz="quarter" idx="1"/>
          </p:nvPr>
        </p:nvSpPr>
        <p:spPr>
          <a:xfrm>
            <a:off x="457200" y="1412776"/>
            <a:ext cx="7787208" cy="5445224"/>
          </a:xfrm>
        </p:spPr>
        <p:txBody>
          <a:bodyPr>
            <a:normAutofit fontScale="55000" lnSpcReduction="20000"/>
          </a:bodyPr>
          <a:lstStyle/>
          <a:p>
            <a:pPr algn="just">
              <a:buNone/>
            </a:pPr>
            <a:r>
              <a:rPr lang="fr-FR" sz="2600" b="1" dirty="0" smtClean="0"/>
              <a:t>Delage, Les expériences de vie des agresseurs sexuels adolescents</a:t>
            </a:r>
          </a:p>
          <a:p>
            <a:pPr algn="just">
              <a:buNone/>
            </a:pPr>
            <a:endParaRPr lang="fr-FR" sz="2600" dirty="0" smtClean="0"/>
          </a:p>
          <a:p>
            <a:pPr lvl="0" algn="just"/>
            <a:r>
              <a:rPr lang="fr-FR" sz="2600" dirty="0" smtClean="0"/>
              <a:t>Sujets qui ont connus une relation très fusionnelle avec leur mère, une sexualisation traumatique, parfois victimes de violences sexuelles par leur père et développant à leur tour l’agression sexuelle dans un contexte intrafamilial dominé par l’angoisse de morcellement et la nécessité de maintenir un Moi collectif différencié.</a:t>
            </a:r>
          </a:p>
          <a:p>
            <a:pPr lvl="0" algn="just"/>
            <a:r>
              <a:rPr lang="fr-FR" sz="2600" dirty="0" smtClean="0"/>
              <a:t>Sujets qui ont vécus un lien très fort avec leur mère ayant investi émotionnellement et souvent sexuellement son enfant en présence d’un père passif, dans une configuration familiale où l’enfant a pris la place du père et vice versa. =&gt; intoxication maternelle – sexualisation précoce + apprentissage de techniques de manipulation</a:t>
            </a:r>
          </a:p>
          <a:p>
            <a:pPr lvl="0" algn="just"/>
            <a:r>
              <a:rPr lang="fr-FR" sz="2600" dirty="0" smtClean="0"/>
              <a:t>Sujets qui ont été pris dans une relation dyadique avec une mère leur ayant transmis une illusion de toute puissance, parallèlement – figure paternelle autoritaire, maltraitante et objet persécuteur</a:t>
            </a:r>
          </a:p>
          <a:p>
            <a:pPr lvl="0" algn="just"/>
            <a:r>
              <a:rPr lang="fr-FR" sz="2600" dirty="0" smtClean="0"/>
              <a:t>Sujets prédateurs que ceux cis soient extra ou intra familial ayant connus la négligence grave et l’abandon, cherchant à compenser les carences du passé par des stratégies de survies affectives qui les conduisent à des comportements </a:t>
            </a:r>
          </a:p>
          <a:p>
            <a:pPr lvl="0" algn="just"/>
            <a:r>
              <a:rPr lang="fr-FR" sz="2800" dirty="0" smtClean="0"/>
              <a:t>Sujets victimes de maltraitance physique dans leur enfance et qui se montrent eux-mêmes violents, revendicatifs disposés à punir et à faire mal dans un climat d’érotisation de la colère, de la douleur</a:t>
            </a:r>
          </a:p>
          <a:p>
            <a:pPr lvl="0" algn="just"/>
            <a:r>
              <a:rPr lang="fr-FR" sz="2800" dirty="0" smtClean="0"/>
              <a:t>Sujets ayant connus un climat relationnel fait de rejet, de séduction dans un flou permanent des attentes et des limites (fonctionnement psychopathique)</a:t>
            </a:r>
          </a:p>
          <a:p>
            <a:pPr lvl="0" algn="just"/>
            <a:r>
              <a:rPr lang="fr-FR" sz="2800" dirty="0" smtClean="0"/>
              <a:t>Sujets dans le registre plus névrotique avec les assises narcissiques confrontées à un moment à une crise essentielle qui dévoile leur fragilité, lorsqu’ils perdent leur source d’affection et leur représentation masculine de l’homme puissant et viril. Ils régressent et abusent sexuellement des enfants de leur entourage</a:t>
            </a:r>
          </a:p>
          <a:p>
            <a:pPr lvl="0" algn="just"/>
            <a:endParaRPr lang="fr-FR" sz="2600" dirty="0" smtClean="0"/>
          </a:p>
          <a:p>
            <a:pPr>
              <a:buNone/>
            </a:pPr>
            <a:endParaRPr lang="fr-FR" dirty="0"/>
          </a:p>
        </p:txBody>
      </p:sp>
      <p:sp>
        <p:nvSpPr>
          <p:cNvPr id="4" name="Espace réservé du numéro de diapositive 3"/>
          <p:cNvSpPr>
            <a:spLocks noGrp="1"/>
          </p:cNvSpPr>
          <p:nvPr>
            <p:ph type="sldNum" sz="quarter" idx="15"/>
          </p:nvPr>
        </p:nvSpPr>
        <p:spPr/>
        <p:txBody>
          <a:bodyPr/>
          <a:lstStyle/>
          <a:p>
            <a:fld id="{B1738F54-F4D8-4FFD-86BA-75142F478183}" type="slidenum">
              <a:rPr lang="fr-FR" smtClean="0"/>
              <a:pPr/>
              <a:t>47</a:t>
            </a:fld>
            <a:endParaRPr lang="fr-F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2276872"/>
            <a:ext cx="7467600" cy="1143000"/>
          </a:xfrm>
        </p:spPr>
        <p:txBody>
          <a:bodyPr>
            <a:normAutofit/>
          </a:bodyPr>
          <a:lstStyle/>
          <a:p>
            <a:r>
              <a:rPr lang="fr-FR" sz="3500" dirty="0" smtClean="0"/>
              <a:t>Evaluation et prise en charge</a:t>
            </a:r>
            <a:endParaRPr lang="fr-FR" sz="3500" dirty="0"/>
          </a:p>
        </p:txBody>
      </p:sp>
      <p:sp>
        <p:nvSpPr>
          <p:cNvPr id="4" name="Espace réservé du numéro de diapositive 3"/>
          <p:cNvSpPr>
            <a:spLocks noGrp="1"/>
          </p:cNvSpPr>
          <p:nvPr>
            <p:ph type="sldNum" sz="quarter" idx="15"/>
          </p:nvPr>
        </p:nvSpPr>
        <p:spPr/>
        <p:txBody>
          <a:bodyPr/>
          <a:lstStyle/>
          <a:p>
            <a:fld id="{B1738F54-F4D8-4FFD-86BA-75142F478183}" type="slidenum">
              <a:rPr lang="fr-FR" smtClean="0"/>
              <a:pPr/>
              <a:t>48</a:t>
            </a:fld>
            <a:endParaRPr lang="fr-F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Titre 1"/>
          <p:cNvSpPr>
            <a:spLocks noGrp="1"/>
          </p:cNvSpPr>
          <p:nvPr>
            <p:ph type="title"/>
          </p:nvPr>
        </p:nvSpPr>
        <p:spPr/>
        <p:txBody>
          <a:bodyPr/>
          <a:lstStyle/>
          <a:p>
            <a:r>
              <a:rPr lang="fr-FR" dirty="0" smtClean="0"/>
              <a:t>Evaluation et prise en charge</a:t>
            </a:r>
          </a:p>
        </p:txBody>
      </p:sp>
      <p:sp>
        <p:nvSpPr>
          <p:cNvPr id="151555" name="Espace réservé du texte 2"/>
          <p:cNvSpPr>
            <a:spLocks noGrp="1"/>
          </p:cNvSpPr>
          <p:nvPr>
            <p:ph type="body" sz="half" idx="1"/>
          </p:nvPr>
        </p:nvSpPr>
        <p:spPr>
          <a:xfrm>
            <a:off x="457200" y="1600200"/>
            <a:ext cx="8003232" cy="4525963"/>
          </a:xfrm>
        </p:spPr>
        <p:txBody>
          <a:bodyPr/>
          <a:lstStyle/>
          <a:p>
            <a:pPr eaLnBrk="1" hangingPunct="1">
              <a:buNone/>
            </a:pPr>
            <a:endParaRPr lang="fr-FR" dirty="0" smtClean="0"/>
          </a:p>
          <a:p>
            <a:pPr eaLnBrk="1" hangingPunct="1">
              <a:buNone/>
            </a:pPr>
            <a:r>
              <a:rPr lang="fr-FR" b="1" dirty="0" smtClean="0"/>
              <a:t>Les outils</a:t>
            </a:r>
          </a:p>
          <a:p>
            <a:pPr eaLnBrk="1" hangingPunct="1"/>
            <a:endParaRPr lang="fr-FR" dirty="0" smtClean="0"/>
          </a:p>
          <a:p>
            <a:r>
              <a:rPr lang="fr-FR" dirty="0" smtClean="0"/>
              <a:t>Le dessin du bonhomme (M-L </a:t>
            </a:r>
            <a:r>
              <a:rPr lang="fr-FR" dirty="0" err="1" smtClean="0"/>
              <a:t>Gamet</a:t>
            </a:r>
            <a:r>
              <a:rPr lang="fr-FR" smtClean="0"/>
              <a:t>)</a:t>
            </a:r>
          </a:p>
          <a:p>
            <a:r>
              <a:rPr lang="fr-FR" dirty="0" smtClean="0"/>
              <a:t>QICAAICS</a:t>
            </a:r>
          </a:p>
          <a:p>
            <a:r>
              <a:rPr lang="fr-FR" dirty="0" smtClean="0"/>
              <a:t>GEVS-A</a:t>
            </a:r>
          </a:p>
          <a:p>
            <a:endParaRPr lang="fr-FR" dirty="0" smtClean="0"/>
          </a:p>
          <a:p>
            <a:pPr eaLnBrk="1" hangingPunct="1"/>
            <a:r>
              <a:rPr lang="fr-FR" dirty="0" smtClean="0"/>
              <a:t>Ado </a:t>
            </a:r>
            <a:r>
              <a:rPr lang="fr-FR" dirty="0" err="1" smtClean="0"/>
              <a:t>sexo</a:t>
            </a:r>
            <a:endParaRPr lang="fr-FR" dirty="0" smtClean="0"/>
          </a:p>
          <a:p>
            <a:pPr eaLnBrk="1" hangingPunct="1"/>
            <a:r>
              <a:rPr lang="fr-FR" dirty="0" smtClean="0"/>
              <a:t>Qu’en </a:t>
            </a:r>
            <a:r>
              <a:rPr lang="fr-FR" dirty="0" err="1" smtClean="0"/>
              <a:t>Dit-On</a:t>
            </a:r>
            <a:r>
              <a:rPr lang="fr-FR" dirty="0" smtClean="0"/>
              <a:t> junior</a:t>
            </a:r>
          </a:p>
          <a:p>
            <a:pPr eaLnBrk="1" hangingPunct="1"/>
            <a:endParaRPr lang="fr-FR" dirty="0" smtClean="0"/>
          </a:p>
        </p:txBody>
      </p:sp>
      <p:sp>
        <p:nvSpPr>
          <p:cNvPr id="5" name="Espace réservé du numéro de diapositive 4"/>
          <p:cNvSpPr>
            <a:spLocks noGrp="1"/>
          </p:cNvSpPr>
          <p:nvPr>
            <p:ph type="sldNum" sz="quarter" idx="12"/>
          </p:nvPr>
        </p:nvSpPr>
        <p:spPr/>
        <p:txBody>
          <a:bodyPr>
            <a:normAutofit/>
          </a:bodyPr>
          <a:lstStyle/>
          <a:p>
            <a:pPr>
              <a:defRPr/>
            </a:pPr>
            <a:fld id="{1BF7AE73-B15B-4C6F-8720-E0112DA1CCEE}" type="slidenum">
              <a:rPr lang="fr-FR" smtClean="0"/>
              <a:pPr>
                <a:defRPr/>
              </a:pPr>
              <a:t>49</a:t>
            </a:fld>
            <a:endParaRPr lang="fr-F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 processus adolescent</a:t>
            </a:r>
            <a:endParaRPr lang="fr-FR" dirty="0"/>
          </a:p>
        </p:txBody>
      </p:sp>
      <p:sp>
        <p:nvSpPr>
          <p:cNvPr id="3" name="Espace réservé du contenu 2"/>
          <p:cNvSpPr>
            <a:spLocks noGrp="1"/>
          </p:cNvSpPr>
          <p:nvPr>
            <p:ph sz="quarter" idx="1"/>
          </p:nvPr>
        </p:nvSpPr>
        <p:spPr/>
        <p:txBody>
          <a:bodyPr>
            <a:normAutofit/>
          </a:bodyPr>
          <a:lstStyle/>
          <a:p>
            <a:pPr lvl="1">
              <a:buNone/>
            </a:pPr>
            <a:r>
              <a:rPr lang="fr-FR" sz="2900" u="sng" dirty="0" smtClean="0"/>
              <a:t>La relation avec son propre corps</a:t>
            </a:r>
          </a:p>
          <a:p>
            <a:pPr lvl="1">
              <a:buNone/>
            </a:pPr>
            <a:endParaRPr lang="fr-FR" sz="2600" u="sng" dirty="0" smtClean="0"/>
          </a:p>
          <a:p>
            <a:pPr algn="just">
              <a:buNone/>
            </a:pPr>
            <a:r>
              <a:rPr lang="fr-FR" sz="2600" dirty="0" smtClean="0"/>
              <a:t>Selon </a:t>
            </a:r>
            <a:r>
              <a:rPr lang="fr-FR" sz="2600" dirty="0" err="1" smtClean="0"/>
              <a:t>Marcelli</a:t>
            </a:r>
            <a:r>
              <a:rPr lang="fr-FR" sz="2600" dirty="0" smtClean="0"/>
              <a:t> et Braconnier (1983), l’image du corps se trouve bouleversée à plusieurs niveaux :</a:t>
            </a:r>
          </a:p>
          <a:p>
            <a:pPr algn="just">
              <a:buNone/>
            </a:pPr>
            <a:endParaRPr lang="fr-FR" sz="2600" dirty="0" smtClean="0"/>
          </a:p>
          <a:p>
            <a:pPr lvl="0" algn="just"/>
            <a:r>
              <a:rPr lang="fr-FR" sz="2600" dirty="0" smtClean="0"/>
              <a:t>Le corps comme repère spatial </a:t>
            </a:r>
          </a:p>
          <a:p>
            <a:pPr lvl="0" algn="just"/>
            <a:r>
              <a:rPr lang="fr-FR" sz="2600" dirty="0" smtClean="0"/>
              <a:t>Le corps comme représentant symbolique </a:t>
            </a:r>
          </a:p>
          <a:p>
            <a:pPr lvl="0" algn="just"/>
            <a:r>
              <a:rPr lang="fr-FR" sz="2600" dirty="0" smtClean="0"/>
              <a:t>Le corps et le narcissisme  </a:t>
            </a:r>
          </a:p>
          <a:p>
            <a:pPr lvl="0" algn="just"/>
            <a:r>
              <a:rPr lang="fr-FR" sz="2600" dirty="0" smtClean="0"/>
              <a:t>Le corps et le sentiment d’identité </a:t>
            </a:r>
          </a:p>
          <a:p>
            <a:pPr lvl="1"/>
            <a:endParaRPr lang="fr-FR" dirty="0"/>
          </a:p>
        </p:txBody>
      </p:sp>
      <p:sp>
        <p:nvSpPr>
          <p:cNvPr id="4" name="Espace réservé du numéro de diapositive 3"/>
          <p:cNvSpPr>
            <a:spLocks noGrp="1"/>
          </p:cNvSpPr>
          <p:nvPr>
            <p:ph type="sldNum" sz="quarter" idx="15"/>
          </p:nvPr>
        </p:nvSpPr>
        <p:spPr/>
        <p:txBody>
          <a:bodyPr/>
          <a:lstStyle/>
          <a:p>
            <a:fld id="{B1738F54-F4D8-4FFD-86BA-75142F478183}" type="slidenum">
              <a:rPr lang="fr-FR" smtClean="0"/>
              <a:pPr/>
              <a:t>5</a:t>
            </a:fld>
            <a:endParaRPr lang="fr-F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u="sng" dirty="0" smtClean="0"/>
              <a:t>Les chapitres du QICAAICS se déroulent de la manière suivante :</a:t>
            </a:r>
            <a:endParaRPr lang="fr-FR" dirty="0"/>
          </a:p>
        </p:txBody>
      </p:sp>
      <p:sp>
        <p:nvSpPr>
          <p:cNvPr id="3" name="Espace réservé du texte 2"/>
          <p:cNvSpPr>
            <a:spLocks noGrp="1"/>
          </p:cNvSpPr>
          <p:nvPr>
            <p:ph type="body" sz="half" idx="1"/>
          </p:nvPr>
        </p:nvSpPr>
        <p:spPr>
          <a:xfrm>
            <a:off x="457200" y="1600200"/>
            <a:ext cx="8219256" cy="4525963"/>
          </a:xfrm>
        </p:spPr>
        <p:txBody>
          <a:bodyPr>
            <a:normAutofit fontScale="92500" lnSpcReduction="20000"/>
          </a:bodyPr>
          <a:lstStyle/>
          <a:p>
            <a:pPr lvl="0"/>
            <a:r>
              <a:rPr lang="fr-FR" dirty="0" smtClean="0"/>
              <a:t>Présentations</a:t>
            </a:r>
          </a:p>
          <a:p>
            <a:pPr lvl="0"/>
            <a:r>
              <a:rPr lang="fr-FR" dirty="0" smtClean="0"/>
              <a:t>Rencontre avec la justice</a:t>
            </a:r>
          </a:p>
          <a:p>
            <a:pPr lvl="0"/>
            <a:r>
              <a:rPr lang="fr-FR" dirty="0" smtClean="0"/>
              <a:t>Les faits reprochés</a:t>
            </a:r>
          </a:p>
          <a:p>
            <a:pPr lvl="0"/>
            <a:r>
              <a:rPr lang="fr-FR" dirty="0" smtClean="0"/>
              <a:t>Description de l’acte</a:t>
            </a:r>
          </a:p>
          <a:p>
            <a:pPr lvl="0"/>
            <a:r>
              <a:rPr lang="fr-FR" dirty="0" smtClean="0"/>
              <a:t>Perception de l’acte par l’adolescent</a:t>
            </a:r>
          </a:p>
          <a:p>
            <a:pPr lvl="0"/>
            <a:r>
              <a:rPr lang="fr-FR" dirty="0" smtClean="0"/>
              <a:t>Investigation familiale</a:t>
            </a:r>
          </a:p>
          <a:p>
            <a:pPr lvl="0"/>
            <a:r>
              <a:rPr lang="fr-FR" dirty="0" smtClean="0"/>
              <a:t>Relations amicales</a:t>
            </a:r>
          </a:p>
          <a:p>
            <a:pPr lvl="0"/>
            <a:r>
              <a:rPr lang="fr-FR" dirty="0" smtClean="0"/>
              <a:t>Vie affective et sexuelle</a:t>
            </a:r>
          </a:p>
          <a:p>
            <a:pPr lvl="0"/>
            <a:r>
              <a:rPr lang="fr-FR" dirty="0" smtClean="0"/>
              <a:t>Vie relationnelle</a:t>
            </a:r>
          </a:p>
          <a:p>
            <a:pPr lvl="0"/>
            <a:r>
              <a:rPr lang="fr-FR" dirty="0" smtClean="0"/>
              <a:t>Investigation somatique</a:t>
            </a:r>
          </a:p>
          <a:p>
            <a:pPr lvl="0"/>
            <a:r>
              <a:rPr lang="fr-FR" dirty="0" smtClean="0"/>
              <a:t>Terminaison de l’entretien</a:t>
            </a:r>
          </a:p>
          <a:p>
            <a:pPr lvl="0"/>
            <a:r>
              <a:rPr lang="fr-FR" dirty="0" smtClean="0"/>
              <a:t>Évaluation du professionnel</a:t>
            </a:r>
          </a:p>
          <a:p>
            <a:endParaRPr lang="fr-FR" dirty="0"/>
          </a:p>
        </p:txBody>
      </p:sp>
      <p:sp>
        <p:nvSpPr>
          <p:cNvPr id="5" name="Espace réservé du numéro de diapositive 4"/>
          <p:cNvSpPr>
            <a:spLocks noGrp="1"/>
          </p:cNvSpPr>
          <p:nvPr>
            <p:ph type="sldNum" sz="quarter" idx="12"/>
          </p:nvPr>
        </p:nvSpPr>
        <p:spPr/>
        <p:txBody>
          <a:bodyPr/>
          <a:lstStyle/>
          <a:p>
            <a:pPr>
              <a:defRPr/>
            </a:pPr>
            <a:fld id="{7D321597-DC46-4377-A75D-9C36965BDEBC}" type="slidenum">
              <a:rPr lang="fr-FR" smtClean="0"/>
              <a:pPr>
                <a:defRPr/>
              </a:pPr>
              <a:t>50</a:t>
            </a:fld>
            <a:endParaRPr lang="fr-F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GEVS-A : Grille D’</a:t>
            </a:r>
            <a:r>
              <a:rPr lang="fr-FR" dirty="0" err="1" smtClean="0"/>
              <a:t>evaluation</a:t>
            </a:r>
            <a:r>
              <a:rPr lang="fr-FR" dirty="0" smtClean="0"/>
              <a:t> </a:t>
            </a:r>
            <a:r>
              <a:rPr lang="fr-FR" b="1" dirty="0" smtClean="0"/>
              <a:t>clinique</a:t>
            </a:r>
            <a:r>
              <a:rPr lang="fr-FR" dirty="0" smtClean="0"/>
              <a:t> des violences sexuelles de l’adolescent</a:t>
            </a:r>
            <a:endParaRPr lang="fr-FR" dirty="0"/>
          </a:p>
        </p:txBody>
      </p:sp>
      <p:sp>
        <p:nvSpPr>
          <p:cNvPr id="3" name="Espace réservé du texte 2"/>
          <p:cNvSpPr>
            <a:spLocks noGrp="1"/>
          </p:cNvSpPr>
          <p:nvPr>
            <p:ph type="body" sz="half" idx="1"/>
          </p:nvPr>
        </p:nvSpPr>
        <p:spPr>
          <a:xfrm>
            <a:off x="457200" y="1600200"/>
            <a:ext cx="8291264" cy="4525963"/>
          </a:xfrm>
        </p:spPr>
        <p:txBody>
          <a:bodyPr/>
          <a:lstStyle/>
          <a:p>
            <a:r>
              <a:rPr lang="fr-FR" dirty="0" smtClean="0"/>
              <a:t>5 axes : </a:t>
            </a:r>
          </a:p>
          <a:p>
            <a:pPr lvl="1"/>
            <a:r>
              <a:rPr lang="fr-FR" dirty="0" smtClean="0"/>
              <a:t>La loi</a:t>
            </a:r>
          </a:p>
          <a:p>
            <a:pPr lvl="1"/>
            <a:r>
              <a:rPr lang="fr-FR" dirty="0" smtClean="0"/>
              <a:t>Le(s) passage(s) à l’acte</a:t>
            </a:r>
          </a:p>
          <a:p>
            <a:pPr lvl="1"/>
            <a:r>
              <a:rPr lang="fr-FR" dirty="0" smtClean="0"/>
              <a:t>La (les) victime(s)</a:t>
            </a:r>
          </a:p>
          <a:p>
            <a:pPr lvl="1"/>
            <a:r>
              <a:rPr lang="fr-FR" dirty="0" smtClean="0"/>
              <a:t>La sexualité</a:t>
            </a:r>
          </a:p>
          <a:p>
            <a:pPr lvl="1"/>
            <a:r>
              <a:rPr lang="fr-FR" dirty="0" smtClean="0"/>
              <a:t>La famille</a:t>
            </a:r>
          </a:p>
          <a:p>
            <a:pPr lvl="1"/>
            <a:endParaRPr lang="fr-FR" dirty="0" smtClean="0"/>
          </a:p>
          <a:p>
            <a:pPr lvl="1"/>
            <a:r>
              <a:rPr lang="fr-FR" dirty="0" smtClean="0"/>
              <a:t>Victimes et auteurs de violences sexuelles, sous la direction de R.COUTANCEAU, C.DAMIANI et M.LACAMBRE. Chapitre 18 Violences sexuelles des mineurs – un nouvel outil clinique p.228-243.</a:t>
            </a:r>
          </a:p>
          <a:p>
            <a:pPr lvl="1"/>
            <a:endParaRPr lang="fr-FR" dirty="0"/>
          </a:p>
        </p:txBody>
      </p:sp>
      <p:sp>
        <p:nvSpPr>
          <p:cNvPr id="5" name="Espace réservé du numéro de diapositive 4"/>
          <p:cNvSpPr>
            <a:spLocks noGrp="1"/>
          </p:cNvSpPr>
          <p:nvPr>
            <p:ph type="sldNum" sz="quarter" idx="12"/>
          </p:nvPr>
        </p:nvSpPr>
        <p:spPr/>
        <p:txBody>
          <a:bodyPr/>
          <a:lstStyle/>
          <a:p>
            <a:pPr>
              <a:defRPr/>
            </a:pPr>
            <a:fld id="{7D321597-DC46-4377-A75D-9C36965BDEBC}" type="slidenum">
              <a:rPr lang="fr-FR" smtClean="0"/>
              <a:pPr>
                <a:defRPr/>
              </a:pPr>
              <a:t>51</a:t>
            </a:fld>
            <a:endParaRPr lang="fr-F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Importance de l’environnement familial et accompagnement de l’ado </a:t>
            </a:r>
            <a:r>
              <a:rPr lang="fr-FR" dirty="0" err="1" smtClean="0"/>
              <a:t>avs</a:t>
            </a:r>
            <a:endParaRPr lang="fr-FR" dirty="0"/>
          </a:p>
        </p:txBody>
      </p:sp>
      <p:sp>
        <p:nvSpPr>
          <p:cNvPr id="3" name="Espace réservé du contenu 2"/>
          <p:cNvSpPr>
            <a:spLocks noGrp="1"/>
          </p:cNvSpPr>
          <p:nvPr>
            <p:ph sz="quarter" idx="1"/>
          </p:nvPr>
        </p:nvSpPr>
        <p:spPr>
          <a:xfrm>
            <a:off x="467544" y="1984248"/>
            <a:ext cx="8291264" cy="4873752"/>
          </a:xfrm>
        </p:spPr>
        <p:txBody>
          <a:bodyPr>
            <a:normAutofit/>
          </a:bodyPr>
          <a:lstStyle/>
          <a:p>
            <a:pPr algn="just"/>
            <a:r>
              <a:rPr lang="fr-FR" dirty="0" smtClean="0"/>
              <a:t>L’abandon de la PEC est plus fréquent :</a:t>
            </a:r>
          </a:p>
          <a:p>
            <a:pPr algn="just"/>
            <a:endParaRPr lang="fr-FR" dirty="0" smtClean="0"/>
          </a:p>
          <a:p>
            <a:pPr lvl="1" algn="just"/>
            <a:r>
              <a:rPr lang="fr-FR" dirty="0" smtClean="0"/>
              <a:t>Lorsque les parents ne soutiennent pas l’enfant dans sa thérapie.</a:t>
            </a:r>
          </a:p>
          <a:p>
            <a:pPr lvl="1" algn="just"/>
            <a:endParaRPr lang="fr-FR" dirty="0" smtClean="0"/>
          </a:p>
          <a:p>
            <a:pPr lvl="1" algn="just"/>
            <a:r>
              <a:rPr lang="fr-FR" dirty="0" smtClean="0"/>
              <a:t>Lorsqu’il perçoivent plus d’obstacles que d’avantages à ce travail.</a:t>
            </a:r>
          </a:p>
          <a:p>
            <a:pPr lvl="1" algn="just"/>
            <a:endParaRPr lang="fr-FR" dirty="0" smtClean="0"/>
          </a:p>
          <a:p>
            <a:pPr lvl="1" algn="just"/>
            <a:r>
              <a:rPr lang="fr-FR" dirty="0" smtClean="0"/>
              <a:t>Une attitude hostile de la mère.</a:t>
            </a:r>
          </a:p>
          <a:p>
            <a:pPr lvl="1" algn="just"/>
            <a:endParaRPr lang="fr-FR" dirty="0" smtClean="0"/>
          </a:p>
        </p:txBody>
      </p:sp>
      <p:sp>
        <p:nvSpPr>
          <p:cNvPr id="4" name="Espace réservé du numéro de diapositive 3"/>
          <p:cNvSpPr>
            <a:spLocks noGrp="1"/>
          </p:cNvSpPr>
          <p:nvPr>
            <p:ph type="sldNum" sz="quarter" idx="15"/>
          </p:nvPr>
        </p:nvSpPr>
        <p:spPr/>
        <p:txBody>
          <a:bodyPr/>
          <a:lstStyle/>
          <a:p>
            <a:fld id="{B1738F54-F4D8-4FFD-86BA-75142F478183}" type="slidenum">
              <a:rPr lang="fr-FR" smtClean="0"/>
              <a:pPr/>
              <a:t>52</a:t>
            </a:fld>
            <a:endParaRPr lang="fr-F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Intégrer l’environnement familial dans l’accompagnement de l’ado </a:t>
            </a:r>
            <a:r>
              <a:rPr lang="fr-FR" dirty="0" err="1" smtClean="0"/>
              <a:t>avs</a:t>
            </a:r>
            <a:endParaRPr lang="fr-FR" dirty="0"/>
          </a:p>
        </p:txBody>
      </p:sp>
      <p:sp>
        <p:nvSpPr>
          <p:cNvPr id="3" name="Espace réservé du contenu 2"/>
          <p:cNvSpPr>
            <a:spLocks noGrp="1"/>
          </p:cNvSpPr>
          <p:nvPr>
            <p:ph sz="quarter" idx="1"/>
          </p:nvPr>
        </p:nvSpPr>
        <p:spPr>
          <a:xfrm>
            <a:off x="467544" y="1984248"/>
            <a:ext cx="7467600" cy="4873752"/>
          </a:xfrm>
        </p:spPr>
        <p:txBody>
          <a:bodyPr/>
          <a:lstStyle/>
          <a:p>
            <a:r>
              <a:rPr lang="fr-FR" dirty="0" smtClean="0"/>
              <a:t>Chercher à réduire les résistances et les oppositions tacites</a:t>
            </a:r>
          </a:p>
          <a:p>
            <a:endParaRPr lang="fr-FR" dirty="0" smtClean="0"/>
          </a:p>
          <a:p>
            <a:r>
              <a:rPr lang="fr-FR" dirty="0" smtClean="0"/>
              <a:t>Soutenir les parents dans leur rôle et leur légitimité TOUT en soulignant leurs aspects dysfonctionnels</a:t>
            </a:r>
          </a:p>
          <a:p>
            <a:endParaRPr lang="fr-FR" dirty="0" smtClean="0"/>
          </a:p>
          <a:p>
            <a:r>
              <a:rPr lang="fr-FR" dirty="0" smtClean="0"/>
              <a:t>Favoriser l’autonomisation / individuation /  distanciation chez l’ado.</a:t>
            </a:r>
          </a:p>
          <a:p>
            <a:endParaRPr lang="fr-FR" dirty="0"/>
          </a:p>
        </p:txBody>
      </p:sp>
      <p:sp>
        <p:nvSpPr>
          <p:cNvPr id="4" name="Espace réservé du numéro de diapositive 3"/>
          <p:cNvSpPr>
            <a:spLocks noGrp="1"/>
          </p:cNvSpPr>
          <p:nvPr>
            <p:ph type="sldNum" sz="quarter" idx="15"/>
          </p:nvPr>
        </p:nvSpPr>
        <p:spPr/>
        <p:txBody>
          <a:bodyPr/>
          <a:lstStyle/>
          <a:p>
            <a:fld id="{B1738F54-F4D8-4FFD-86BA-75142F478183}" type="slidenum">
              <a:rPr lang="fr-FR" smtClean="0"/>
              <a:pPr/>
              <a:t>53</a:t>
            </a:fld>
            <a:endParaRPr lang="fr-F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u="sng" dirty="0" smtClean="0"/>
              <a:t>Indicateurs de gravité</a:t>
            </a:r>
            <a:r>
              <a:rPr lang="fr-FR" dirty="0" smtClean="0"/>
              <a:t> : </a:t>
            </a:r>
            <a:endParaRPr lang="fr-FR" dirty="0"/>
          </a:p>
        </p:txBody>
      </p:sp>
      <p:sp>
        <p:nvSpPr>
          <p:cNvPr id="3" name="Espace réservé du texte 2"/>
          <p:cNvSpPr>
            <a:spLocks noGrp="1"/>
          </p:cNvSpPr>
          <p:nvPr>
            <p:ph type="body" sz="half" idx="1"/>
          </p:nvPr>
        </p:nvSpPr>
        <p:spPr>
          <a:xfrm>
            <a:off x="457200" y="1600200"/>
            <a:ext cx="7787208" cy="4525963"/>
          </a:xfrm>
        </p:spPr>
        <p:txBody>
          <a:bodyPr>
            <a:normAutofit fontScale="85000" lnSpcReduction="20000"/>
          </a:bodyPr>
          <a:lstStyle/>
          <a:p>
            <a:pPr algn="just"/>
            <a:r>
              <a:rPr lang="fr-FR" dirty="0" smtClean="0"/>
              <a:t>Les AAAS qui ont été plus souvent victimes d’agresseurs sexuels masculins et féminins a un retentissement plus important que d’avoir été victime uniquement par plusieurs agresseurs masculins ou plusieurs féminins. </a:t>
            </a:r>
          </a:p>
          <a:p>
            <a:pPr algn="just"/>
            <a:r>
              <a:rPr lang="fr-FR" dirty="0" smtClean="0"/>
              <a:t>Leur victimisation sexuelle est davantage associée à une utilisation marquée de la force physique et de la pénétration.</a:t>
            </a:r>
          </a:p>
          <a:p>
            <a:pPr algn="just"/>
            <a:r>
              <a:rPr lang="fr-FR" dirty="0" smtClean="0"/>
              <a:t>Le fait d’avoir connu des agresseurs masculins et féminins est susceptible d’avoir suscité plus d’effets délétères sur la question de l’identité de genre. D’autant plus si les figures parentales sont impliquées et si la victimisation sexuelle subie s’est poursuivie au long cours. </a:t>
            </a:r>
          </a:p>
          <a:p>
            <a:pPr algn="just"/>
            <a:r>
              <a:rPr lang="fr-FR" dirty="0" smtClean="0"/>
              <a:t>Un niveau élevé de répétition et de sévérité, un mode particulier de récompense et de soulagement des anxiétés à travers les expériences de victimisation amènent l’enfant à faire des apprentissages qui le font se sentir différent des jeunes non </a:t>
            </a:r>
            <a:r>
              <a:rPr lang="fr-FR" dirty="0" err="1" smtClean="0"/>
              <a:t>victimisés</a:t>
            </a:r>
            <a:r>
              <a:rPr lang="fr-FR" dirty="0" smtClean="0"/>
              <a:t>.</a:t>
            </a:r>
          </a:p>
          <a:p>
            <a:endParaRPr lang="fr-FR" dirty="0"/>
          </a:p>
        </p:txBody>
      </p:sp>
      <p:sp>
        <p:nvSpPr>
          <p:cNvPr id="4" name="Espace réservé du numéro de diapositive 3"/>
          <p:cNvSpPr>
            <a:spLocks noGrp="1"/>
          </p:cNvSpPr>
          <p:nvPr>
            <p:ph type="sldNum" sz="quarter" idx="12"/>
          </p:nvPr>
        </p:nvSpPr>
        <p:spPr/>
        <p:txBody>
          <a:bodyPr/>
          <a:lstStyle/>
          <a:p>
            <a:pPr>
              <a:defRPr/>
            </a:pPr>
            <a:fld id="{7D321597-DC46-4377-A75D-9C36965BDEBC}" type="slidenum">
              <a:rPr lang="fr-FR" smtClean="0"/>
              <a:pPr>
                <a:defRPr/>
              </a:pPr>
              <a:t>54</a:t>
            </a:fld>
            <a:endParaRPr lang="fr-F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Titre 1"/>
          <p:cNvSpPr>
            <a:spLocks noGrp="1"/>
          </p:cNvSpPr>
          <p:nvPr>
            <p:ph type="title"/>
          </p:nvPr>
        </p:nvSpPr>
        <p:spPr/>
        <p:txBody>
          <a:bodyPr/>
          <a:lstStyle/>
          <a:p>
            <a:r>
              <a:rPr lang="fr-FR" dirty="0" smtClean="0"/>
              <a:t>Evaluation et prise en charge: rappel de la clinique des ados AVS</a:t>
            </a:r>
          </a:p>
        </p:txBody>
      </p:sp>
      <p:sp>
        <p:nvSpPr>
          <p:cNvPr id="152579" name="Espace réservé du texte 2"/>
          <p:cNvSpPr>
            <a:spLocks noGrp="1"/>
          </p:cNvSpPr>
          <p:nvPr>
            <p:ph type="body" sz="half" idx="1"/>
          </p:nvPr>
        </p:nvSpPr>
        <p:spPr>
          <a:xfrm>
            <a:off x="457201" y="1600200"/>
            <a:ext cx="7787208" cy="4925144"/>
          </a:xfrm>
        </p:spPr>
        <p:txBody>
          <a:bodyPr>
            <a:normAutofit fontScale="92500"/>
          </a:bodyPr>
          <a:lstStyle/>
          <a:p>
            <a:pPr algn="just" eaLnBrk="1" hangingPunct="1"/>
            <a:r>
              <a:rPr lang="fr-FR" sz="2000" dirty="0" smtClean="0"/>
              <a:t>Une minorité d’entre eux va récidiver</a:t>
            </a:r>
          </a:p>
          <a:p>
            <a:pPr algn="just" eaLnBrk="1" hangingPunct="1"/>
            <a:r>
              <a:rPr lang="fr-FR" sz="2000" dirty="0" smtClean="0"/>
              <a:t>Un questionnaire pour investiguer les faits commis (PEC) importance d’utiliser une médiation (importance du cadre) : groupe</a:t>
            </a:r>
          </a:p>
          <a:p>
            <a:pPr algn="just" eaLnBrk="1" hangingPunct="1"/>
            <a:r>
              <a:rPr lang="fr-FR" sz="2000" dirty="0" smtClean="0"/>
              <a:t>Importance de ne rien leur présupposer comme savoir sur la sexualité, le consentement, l’intimité, la violence, la contrainte…</a:t>
            </a:r>
          </a:p>
          <a:p>
            <a:pPr algn="just" eaLnBrk="1" hangingPunct="1"/>
            <a:r>
              <a:rPr lang="fr-FR" sz="2000" dirty="0" smtClean="0"/>
              <a:t>Idée que régler le problème serait de ne plus avoir de vie sexuelle : </a:t>
            </a:r>
          </a:p>
          <a:p>
            <a:pPr lvl="1" algn="just" eaLnBrk="1" hangingPunct="1"/>
            <a:r>
              <a:rPr lang="fr-FR" sz="2000" dirty="0" smtClean="0"/>
              <a:t>Répression de la sexualité (conséquences négatives).</a:t>
            </a:r>
          </a:p>
          <a:p>
            <a:pPr lvl="1" algn="just" eaLnBrk="1" hangingPunct="1"/>
            <a:r>
              <a:rPr lang="fr-FR" sz="2000" dirty="0" err="1" smtClean="0"/>
              <a:t>Judiciarisation</a:t>
            </a:r>
            <a:r>
              <a:rPr lang="fr-FR" sz="2000" dirty="0" smtClean="0"/>
              <a:t> entraine un arrêt de la sexualité (importance du travail sur la vie sexuelle et affective).</a:t>
            </a:r>
          </a:p>
          <a:p>
            <a:pPr algn="just" eaLnBrk="1" hangingPunct="1"/>
            <a:r>
              <a:rPr lang="fr-FR" sz="2000" dirty="0" smtClean="0"/>
              <a:t>Dimension primordiale de la rencontre et de l’alliance thérapeutique : rencontrer cet adolescent au-delà des faits commis (mais aussi à travers ces faits), lui permettre de se réapproprier son histoire (pragmatique de la mentalisation)</a:t>
            </a:r>
          </a:p>
          <a:p>
            <a:pPr algn="just" eaLnBrk="1" hangingPunct="1"/>
            <a:r>
              <a:rPr lang="fr-FR" sz="2000" dirty="0" smtClean="0"/>
              <a:t>Côté Auteur VS Côté Victime</a:t>
            </a:r>
          </a:p>
        </p:txBody>
      </p:sp>
      <p:sp>
        <p:nvSpPr>
          <p:cNvPr id="5" name="Espace réservé du numéro de diapositive 4"/>
          <p:cNvSpPr>
            <a:spLocks noGrp="1"/>
          </p:cNvSpPr>
          <p:nvPr>
            <p:ph type="sldNum" sz="quarter" idx="12"/>
          </p:nvPr>
        </p:nvSpPr>
        <p:spPr/>
        <p:txBody>
          <a:bodyPr>
            <a:normAutofit/>
          </a:bodyPr>
          <a:lstStyle/>
          <a:p>
            <a:pPr>
              <a:defRPr/>
            </a:pPr>
            <a:fld id="{5BE67E2A-DCD3-4A88-98FB-38697CBF3DC0}" type="slidenum">
              <a:rPr lang="fr-FR" smtClean="0"/>
              <a:pPr>
                <a:defRPr/>
              </a:pPr>
              <a:t>55</a:t>
            </a:fld>
            <a:endParaRPr lang="fr-F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 processus adolescent</a:t>
            </a:r>
            <a:endParaRPr lang="fr-FR" dirty="0"/>
          </a:p>
        </p:txBody>
      </p:sp>
      <p:sp>
        <p:nvSpPr>
          <p:cNvPr id="3" name="Espace réservé du contenu 2"/>
          <p:cNvSpPr>
            <a:spLocks noGrp="1"/>
          </p:cNvSpPr>
          <p:nvPr>
            <p:ph sz="quarter" idx="1"/>
          </p:nvPr>
        </p:nvSpPr>
        <p:spPr/>
        <p:txBody>
          <a:bodyPr>
            <a:normAutofit/>
          </a:bodyPr>
          <a:lstStyle/>
          <a:p>
            <a:pPr lvl="1">
              <a:buNone/>
            </a:pPr>
            <a:r>
              <a:rPr lang="fr-FR" sz="2400" u="sng" dirty="0" smtClean="0"/>
              <a:t>La relation avec sa sexualité</a:t>
            </a:r>
          </a:p>
          <a:p>
            <a:pPr lvl="1"/>
            <a:endParaRPr lang="fr-FR" sz="2400" u="sng" dirty="0" smtClean="0"/>
          </a:p>
          <a:p>
            <a:pPr lvl="1" algn="just"/>
            <a:r>
              <a:rPr lang="fr-FR" sz="2400" dirty="0" smtClean="0"/>
              <a:t>L’adolescent accède à un corps sexué, à la génitalité ce qui « impose l’exigence de se distancier des objets </a:t>
            </a:r>
            <a:r>
              <a:rPr lang="fr-FR" sz="2400" dirty="0" err="1" smtClean="0"/>
              <a:t>oedipiens</a:t>
            </a:r>
            <a:r>
              <a:rPr lang="fr-FR" sz="2400" dirty="0" smtClean="0"/>
              <a:t> et des images infantiles intériorisées ». (</a:t>
            </a:r>
            <a:r>
              <a:rPr lang="fr-FR" sz="2400" dirty="0" err="1" smtClean="0"/>
              <a:t>Birraux</a:t>
            </a:r>
            <a:r>
              <a:rPr lang="fr-FR" sz="2400" dirty="0" smtClean="0"/>
              <a:t>, 1994)</a:t>
            </a:r>
          </a:p>
          <a:p>
            <a:pPr lvl="1" algn="just"/>
            <a:r>
              <a:rPr lang="fr-FR" sz="2400" dirty="0" smtClean="0"/>
              <a:t>« A l’autoérotisme infantile se substitue la complémentarité des organes sexuels, force mystérieuse qui jette l’adolescent vers l’autre sexe. » (</a:t>
            </a:r>
            <a:r>
              <a:rPr lang="fr-FR" sz="2400" dirty="0" err="1" smtClean="0"/>
              <a:t>Gutton</a:t>
            </a:r>
            <a:r>
              <a:rPr lang="fr-FR" sz="2400" dirty="0" smtClean="0"/>
              <a:t>, 2002)</a:t>
            </a:r>
          </a:p>
          <a:p>
            <a:pPr lvl="1"/>
            <a:endParaRPr lang="fr-FR" sz="2400" dirty="0" smtClean="0"/>
          </a:p>
          <a:p>
            <a:pPr lvl="1"/>
            <a:endParaRPr lang="fr-FR" sz="2400" dirty="0" smtClean="0"/>
          </a:p>
          <a:p>
            <a:pPr lvl="1"/>
            <a:endParaRPr lang="fr-FR" sz="2400" u="sng" dirty="0" smtClean="0"/>
          </a:p>
          <a:p>
            <a:pPr lvl="1"/>
            <a:endParaRPr lang="fr-FR" dirty="0"/>
          </a:p>
        </p:txBody>
      </p:sp>
      <p:sp>
        <p:nvSpPr>
          <p:cNvPr id="4" name="Espace réservé du numéro de diapositive 3"/>
          <p:cNvSpPr>
            <a:spLocks noGrp="1"/>
          </p:cNvSpPr>
          <p:nvPr>
            <p:ph type="sldNum" sz="quarter" idx="15"/>
          </p:nvPr>
        </p:nvSpPr>
        <p:spPr/>
        <p:txBody>
          <a:bodyPr/>
          <a:lstStyle/>
          <a:p>
            <a:fld id="{B1738F54-F4D8-4FFD-86BA-75142F478183}" type="slidenum">
              <a:rPr lang="fr-FR" smtClean="0"/>
              <a:pPr/>
              <a:t>6</a:t>
            </a:fld>
            <a:endParaRPr lang="fr-F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 processus adolescent</a:t>
            </a:r>
            <a:endParaRPr lang="fr-FR" dirty="0"/>
          </a:p>
        </p:txBody>
      </p:sp>
      <p:sp>
        <p:nvSpPr>
          <p:cNvPr id="3" name="Espace réservé du contenu 2"/>
          <p:cNvSpPr>
            <a:spLocks noGrp="1"/>
          </p:cNvSpPr>
          <p:nvPr>
            <p:ph sz="quarter" idx="1"/>
          </p:nvPr>
        </p:nvSpPr>
        <p:spPr/>
        <p:txBody>
          <a:bodyPr/>
          <a:lstStyle/>
          <a:p>
            <a:pPr marL="274320" lvl="1">
              <a:spcBef>
                <a:spcPts val="600"/>
              </a:spcBef>
              <a:buSzPct val="70000"/>
              <a:buNone/>
            </a:pPr>
            <a:endParaRPr lang="fr-FR" sz="2400" u="sng" dirty="0" smtClean="0"/>
          </a:p>
          <a:p>
            <a:pPr marL="274320" lvl="1">
              <a:spcBef>
                <a:spcPts val="600"/>
              </a:spcBef>
              <a:buSzPct val="70000"/>
              <a:buNone/>
            </a:pPr>
            <a:r>
              <a:rPr lang="fr-FR" sz="2400" u="sng" dirty="0" smtClean="0"/>
              <a:t>La relation avec sa sexualité</a:t>
            </a:r>
          </a:p>
          <a:p>
            <a:pPr>
              <a:buNone/>
            </a:pPr>
            <a:endParaRPr lang="fr-FR" dirty="0" smtClean="0"/>
          </a:p>
          <a:p>
            <a:pPr algn="just"/>
            <a:r>
              <a:rPr lang="fr-FR" dirty="0" smtClean="0"/>
              <a:t>À l’adolescence, les transformations du corps pubère remettent l’intime et le sexuel au cœur des préoccupations. </a:t>
            </a:r>
          </a:p>
          <a:p>
            <a:pPr algn="just"/>
            <a:endParaRPr lang="fr-FR" dirty="0" smtClean="0"/>
          </a:p>
          <a:p>
            <a:pPr algn="just"/>
            <a:r>
              <a:rPr lang="fr-FR" dirty="0" smtClean="0"/>
              <a:t>Cela peut avoir comme effet de libérer les représentations traumatiques jusque-là maintenues clivées et produire un effet d’après-coup menaçant l’intégrité physique. (</a:t>
            </a:r>
            <a:r>
              <a:rPr lang="fr-FR" dirty="0" err="1" smtClean="0"/>
              <a:t>Lemitre</a:t>
            </a:r>
            <a:r>
              <a:rPr lang="fr-FR" dirty="0" smtClean="0"/>
              <a:t>)</a:t>
            </a:r>
          </a:p>
          <a:p>
            <a:endParaRPr lang="fr-FR" dirty="0"/>
          </a:p>
        </p:txBody>
      </p:sp>
      <p:sp>
        <p:nvSpPr>
          <p:cNvPr id="4" name="Espace réservé du numéro de diapositive 3"/>
          <p:cNvSpPr>
            <a:spLocks noGrp="1"/>
          </p:cNvSpPr>
          <p:nvPr>
            <p:ph type="sldNum" sz="quarter" idx="15"/>
          </p:nvPr>
        </p:nvSpPr>
        <p:spPr/>
        <p:txBody>
          <a:bodyPr/>
          <a:lstStyle/>
          <a:p>
            <a:fld id="{B1738F54-F4D8-4FFD-86BA-75142F478183}" type="slidenum">
              <a:rPr lang="fr-FR" smtClean="0"/>
              <a:pPr/>
              <a:t>7</a:t>
            </a:fld>
            <a:endParaRPr lang="fr-F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 processus adolescent</a:t>
            </a:r>
            <a:endParaRPr lang="fr-FR" dirty="0"/>
          </a:p>
        </p:txBody>
      </p:sp>
      <p:sp>
        <p:nvSpPr>
          <p:cNvPr id="3" name="Espace réservé du contenu 2"/>
          <p:cNvSpPr>
            <a:spLocks noGrp="1"/>
          </p:cNvSpPr>
          <p:nvPr>
            <p:ph sz="quarter" idx="1"/>
          </p:nvPr>
        </p:nvSpPr>
        <p:spPr/>
        <p:txBody>
          <a:bodyPr/>
          <a:lstStyle/>
          <a:p>
            <a:pPr lvl="1">
              <a:buNone/>
            </a:pPr>
            <a:endParaRPr lang="fr-FR" sz="2400" u="sng" dirty="0" smtClean="0"/>
          </a:p>
          <a:p>
            <a:pPr lvl="1" algn="just">
              <a:buNone/>
            </a:pPr>
            <a:r>
              <a:rPr lang="fr-FR" sz="2400" u="sng" dirty="0" smtClean="0"/>
              <a:t>La relation avec son environnement</a:t>
            </a:r>
          </a:p>
          <a:p>
            <a:pPr lvl="1" algn="just"/>
            <a:endParaRPr lang="fr-FR" sz="2400" u="sng" dirty="0" smtClean="0"/>
          </a:p>
          <a:p>
            <a:pPr lvl="1" algn="just"/>
            <a:r>
              <a:rPr lang="fr-FR" sz="2400" dirty="0" smtClean="0"/>
              <a:t>L’adolescent doit aménager une nouvelle distance relationnelle avec les adultes</a:t>
            </a:r>
            <a:endParaRPr lang="fr-FR" sz="2400" u="sng" dirty="0" smtClean="0"/>
          </a:p>
          <a:p>
            <a:pPr lvl="1" algn="just"/>
            <a:r>
              <a:rPr lang="fr-FR" sz="2400" dirty="0" smtClean="0"/>
              <a:t>Il perd ses premiers objets d’amour, cette perte est une violence en soi</a:t>
            </a:r>
          </a:p>
          <a:p>
            <a:pPr lvl="1" algn="just"/>
            <a:r>
              <a:rPr lang="fr-FR" sz="2400" dirty="0" smtClean="0"/>
              <a:t>Il va devoir faire un travail de deuil, ce qui nécessite des supports narcissiques importants</a:t>
            </a:r>
            <a:endParaRPr lang="fr-FR" dirty="0"/>
          </a:p>
        </p:txBody>
      </p:sp>
      <p:sp>
        <p:nvSpPr>
          <p:cNvPr id="4" name="Espace réservé du numéro de diapositive 3"/>
          <p:cNvSpPr>
            <a:spLocks noGrp="1"/>
          </p:cNvSpPr>
          <p:nvPr>
            <p:ph type="sldNum" sz="quarter" idx="15"/>
          </p:nvPr>
        </p:nvSpPr>
        <p:spPr/>
        <p:txBody>
          <a:bodyPr/>
          <a:lstStyle/>
          <a:p>
            <a:fld id="{B1738F54-F4D8-4FFD-86BA-75142F478183}" type="slidenum">
              <a:rPr lang="fr-FR" smtClean="0"/>
              <a:pPr/>
              <a:t>8</a:t>
            </a:fld>
            <a:endParaRPr lang="fr-F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 processus adolescent</a:t>
            </a:r>
            <a:endParaRPr lang="fr-FR" dirty="0"/>
          </a:p>
        </p:txBody>
      </p:sp>
      <p:sp>
        <p:nvSpPr>
          <p:cNvPr id="3" name="Espace réservé du contenu 2"/>
          <p:cNvSpPr>
            <a:spLocks noGrp="1"/>
          </p:cNvSpPr>
          <p:nvPr>
            <p:ph sz="quarter" idx="1"/>
          </p:nvPr>
        </p:nvSpPr>
        <p:spPr/>
        <p:txBody>
          <a:bodyPr>
            <a:normAutofit/>
          </a:bodyPr>
          <a:lstStyle/>
          <a:p>
            <a:pPr>
              <a:lnSpc>
                <a:spcPct val="80000"/>
              </a:lnSpc>
              <a:defRPr/>
            </a:pPr>
            <a:endParaRPr lang="fr-FR" sz="1600" b="1" dirty="0" smtClean="0"/>
          </a:p>
          <a:p>
            <a:pPr>
              <a:lnSpc>
                <a:spcPct val="80000"/>
              </a:lnSpc>
              <a:buNone/>
              <a:defRPr/>
            </a:pPr>
            <a:r>
              <a:rPr lang="fr-FR" sz="2000" b="1" u="sng" dirty="0" smtClean="0"/>
              <a:t>Paradoxe de l’adolescence</a:t>
            </a:r>
          </a:p>
          <a:p>
            <a:pPr algn="just">
              <a:lnSpc>
                <a:spcPct val="80000"/>
              </a:lnSpc>
              <a:defRPr/>
            </a:pPr>
            <a:endParaRPr lang="fr-FR" sz="2000" b="1" u="sng" dirty="0" smtClean="0"/>
          </a:p>
          <a:p>
            <a:pPr algn="just">
              <a:lnSpc>
                <a:spcPct val="80000"/>
              </a:lnSpc>
              <a:defRPr/>
            </a:pPr>
            <a:r>
              <a:rPr lang="fr-FR" sz="2000" b="1" dirty="0" smtClean="0"/>
              <a:t>Philippe </a:t>
            </a:r>
            <a:r>
              <a:rPr lang="fr-FR" sz="2000" b="1" dirty="0" err="1" smtClean="0"/>
              <a:t>Jeammet</a:t>
            </a:r>
            <a:r>
              <a:rPr lang="fr-FR" sz="2000" dirty="0" smtClean="0"/>
              <a:t> : « ce dont ils ont le plus besoin est ce qui les menace  le plus ». </a:t>
            </a:r>
          </a:p>
          <a:p>
            <a:pPr algn="just">
              <a:lnSpc>
                <a:spcPct val="80000"/>
              </a:lnSpc>
              <a:defRPr/>
            </a:pPr>
            <a:endParaRPr lang="fr-FR" sz="2000" b="1" u="sng" dirty="0" smtClean="0"/>
          </a:p>
          <a:p>
            <a:pPr algn="just">
              <a:lnSpc>
                <a:spcPct val="80000"/>
              </a:lnSpc>
              <a:defRPr/>
            </a:pPr>
            <a:r>
              <a:rPr lang="fr-FR" sz="2000" dirty="0" smtClean="0"/>
              <a:t>Sexualisation des liens</a:t>
            </a:r>
          </a:p>
          <a:p>
            <a:pPr algn="just">
              <a:lnSpc>
                <a:spcPct val="80000"/>
              </a:lnSpc>
              <a:defRPr/>
            </a:pPr>
            <a:endParaRPr lang="fr-FR" sz="2000" dirty="0" smtClean="0"/>
          </a:p>
          <a:p>
            <a:pPr algn="just">
              <a:lnSpc>
                <a:spcPct val="80000"/>
              </a:lnSpc>
              <a:defRPr/>
            </a:pPr>
            <a:r>
              <a:rPr lang="fr-FR" sz="2000" dirty="0" smtClean="0"/>
              <a:t>Recherche de nouvelles distances avec ses objets infantiles afin de réduire le risque de transgression œdipienne</a:t>
            </a:r>
          </a:p>
          <a:p>
            <a:pPr algn="just">
              <a:lnSpc>
                <a:spcPct val="80000"/>
              </a:lnSpc>
              <a:defRPr/>
            </a:pPr>
            <a:endParaRPr lang="fr-FR" sz="2000" dirty="0" smtClean="0"/>
          </a:p>
          <a:p>
            <a:pPr algn="just">
              <a:lnSpc>
                <a:spcPct val="80000"/>
              </a:lnSpc>
              <a:defRPr/>
            </a:pPr>
            <a:r>
              <a:rPr lang="fr-FR" sz="2000" dirty="0" smtClean="0"/>
              <a:t>Injonction sociale qui consiste à se séparer de son entourage</a:t>
            </a:r>
          </a:p>
          <a:p>
            <a:pPr algn="just">
              <a:lnSpc>
                <a:spcPct val="80000"/>
              </a:lnSpc>
              <a:defRPr/>
            </a:pPr>
            <a:endParaRPr lang="fr-FR" sz="2000" dirty="0" smtClean="0"/>
          </a:p>
          <a:p>
            <a:pPr algn="just">
              <a:lnSpc>
                <a:spcPct val="80000"/>
              </a:lnSpc>
              <a:defRPr/>
            </a:pPr>
            <a:r>
              <a:rPr lang="fr-FR" sz="2000" dirty="0" smtClean="0"/>
              <a:t>Confrontation à ses doutes quant à ses capacités à faire seul </a:t>
            </a:r>
          </a:p>
          <a:p>
            <a:pPr algn="just">
              <a:lnSpc>
                <a:spcPct val="80000"/>
              </a:lnSpc>
              <a:defRPr/>
            </a:pPr>
            <a:endParaRPr lang="fr-FR" sz="2000" dirty="0" smtClean="0"/>
          </a:p>
          <a:p>
            <a:pPr lvl="1">
              <a:buNone/>
            </a:pPr>
            <a:endParaRPr lang="fr-FR" dirty="0"/>
          </a:p>
        </p:txBody>
      </p:sp>
      <p:sp>
        <p:nvSpPr>
          <p:cNvPr id="4" name="Espace réservé du numéro de diapositive 3"/>
          <p:cNvSpPr>
            <a:spLocks noGrp="1"/>
          </p:cNvSpPr>
          <p:nvPr>
            <p:ph type="sldNum" sz="quarter" idx="15"/>
          </p:nvPr>
        </p:nvSpPr>
        <p:spPr/>
        <p:txBody>
          <a:bodyPr/>
          <a:lstStyle/>
          <a:p>
            <a:fld id="{B1738F54-F4D8-4FFD-86BA-75142F478183}" type="slidenum">
              <a:rPr lang="fr-FR" smtClean="0"/>
              <a:pPr/>
              <a:t>9</a:t>
            </a:fld>
            <a:endParaRPr lang="fr-F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3925</TotalTime>
  <Words>3881</Words>
  <Application>Microsoft Office PowerPoint</Application>
  <PresentationFormat>Affichage à l'écran (4:3)</PresentationFormat>
  <Paragraphs>704</Paragraphs>
  <Slides>55</Slides>
  <Notes>55</Notes>
  <HiddenSlides>0</HiddenSlides>
  <MMClips>0</MMClips>
  <ScaleCrop>false</ScaleCrop>
  <HeadingPairs>
    <vt:vector size="4" baseType="variant">
      <vt:variant>
        <vt:lpstr>Thème</vt:lpstr>
      </vt:variant>
      <vt:variant>
        <vt:i4>1</vt:i4>
      </vt:variant>
      <vt:variant>
        <vt:lpstr>Titres des diapositives</vt:lpstr>
      </vt:variant>
      <vt:variant>
        <vt:i4>55</vt:i4>
      </vt:variant>
    </vt:vector>
  </HeadingPairs>
  <TitlesOfParts>
    <vt:vector size="56" baseType="lpstr">
      <vt:lpstr>Oriel</vt:lpstr>
      <vt:lpstr>Les adolescents auteurs de violences sexuelles</vt:lpstr>
      <vt:lpstr>Le processus adolescent</vt:lpstr>
      <vt:lpstr>Le processus adolescent</vt:lpstr>
      <vt:lpstr>Le processus adolescent</vt:lpstr>
      <vt:lpstr>Le processus adolescent</vt:lpstr>
      <vt:lpstr>Le processus adolescent</vt:lpstr>
      <vt:lpstr>Le processus adolescent</vt:lpstr>
      <vt:lpstr>Le processus adolescent</vt:lpstr>
      <vt:lpstr>Le processus adolescent</vt:lpstr>
      <vt:lpstr>Le processus adolescent</vt:lpstr>
      <vt:lpstr>Le processus adolescent</vt:lpstr>
      <vt:lpstr>Le processus adolescent</vt:lpstr>
      <vt:lpstr>pornographie et adolescence</vt:lpstr>
      <vt:lpstr>Zoom sur la pornographie</vt:lpstr>
      <vt:lpstr>Pédopornographie et Adolescence</vt:lpstr>
      <vt:lpstr>Questionnaire</vt:lpstr>
      <vt:lpstr>Le processus adolescent</vt:lpstr>
      <vt:lpstr>Défaut de mentalisation</vt:lpstr>
      <vt:lpstr>Défaut de mentalisation</vt:lpstr>
      <vt:lpstr>Les passages à l’acte violents à l’adolescence</vt:lpstr>
      <vt:lpstr>Les passages à l’acte violents à l’adolescence</vt:lpstr>
      <vt:lpstr>Les passages à l’acte violents à l’adolescence</vt:lpstr>
      <vt:lpstr>Les passages à l’acte violents à l’adolescence</vt:lpstr>
      <vt:lpstr>Les passages à l’acte violents à l’adolescence</vt:lpstr>
      <vt:lpstr>Les passages à l’acte violents à l’adolescence</vt:lpstr>
      <vt:lpstr>Les Adolescents  Auteurs de Violences Sexuelles</vt:lpstr>
      <vt:lpstr>Les adolescents auteurs de Violences sexuelles</vt:lpstr>
      <vt:lpstr>Les adolescents auteurs de Violences sexuelles</vt:lpstr>
      <vt:lpstr>Les adolescents auteurs de Violences sexuelles</vt:lpstr>
      <vt:lpstr>Les adolescents auteurs de Violences sexuelles</vt:lpstr>
      <vt:lpstr>Les adolescents auteurs de Violences sexuelles</vt:lpstr>
      <vt:lpstr>Les adolescents auteurs de Violences sexuelles</vt:lpstr>
      <vt:lpstr>Les adolescents auteurs de Violences sexuelles</vt:lpstr>
      <vt:lpstr>Les adolescents auteurs de Violences sexuelles</vt:lpstr>
      <vt:lpstr>Les adolescents auteurs de Violences sexuelles</vt:lpstr>
      <vt:lpstr>Les adolescents auteurs de Violences sexuelles</vt:lpstr>
      <vt:lpstr>Les adolescents auteurs de Violences sexuelles</vt:lpstr>
      <vt:lpstr>Les adolescents auteurs de Violences sexuelles</vt:lpstr>
      <vt:lpstr>Les adolescents auteurs de Violences sexuelles</vt:lpstr>
      <vt:lpstr>Les adolescents auteurs de Violences sexuelles</vt:lpstr>
      <vt:lpstr>Les adolescents auteurs de Violences sexuelles</vt:lpstr>
      <vt:lpstr>Les adolescents auteurs de Violences sexuelles</vt:lpstr>
      <vt:lpstr>Repères sur un concept clé :  les systèmes familiaux dysfonctionnels</vt:lpstr>
      <vt:lpstr>Systèmes familiaux dysfonctionnels</vt:lpstr>
      <vt:lpstr>Systèmes familiaux dysfonctionnels</vt:lpstr>
      <vt:lpstr>Systèmes familiaux dysfonctionnels</vt:lpstr>
      <vt:lpstr>Systèmes familiaux dysfonctionnels</vt:lpstr>
      <vt:lpstr>Evaluation et prise en charge</vt:lpstr>
      <vt:lpstr>Evaluation et prise en charge</vt:lpstr>
      <vt:lpstr>Les chapitres du QICAAICS se déroulent de la manière suivante :</vt:lpstr>
      <vt:lpstr>GEVS-A : Grille D’evaluation clinique des violences sexuelles de l’adolescent</vt:lpstr>
      <vt:lpstr>Importance de l’environnement familial et accompagnement de l’ado avs</vt:lpstr>
      <vt:lpstr>Intégrer l’environnement familial dans l’accompagnement de l’ado avs</vt:lpstr>
      <vt:lpstr>Indicateurs de gravité : </vt:lpstr>
      <vt:lpstr>Evaluation et prise en charge: rappel de la clinique des ados AVS</vt:lpstr>
    </vt:vector>
  </TitlesOfParts>
  <Company>CPN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0000721</dc:creator>
  <cp:lastModifiedBy>0015424</cp:lastModifiedBy>
  <cp:revision>292</cp:revision>
  <dcterms:created xsi:type="dcterms:W3CDTF">2018-07-10T09:05:29Z</dcterms:created>
  <dcterms:modified xsi:type="dcterms:W3CDTF">2019-04-03T12:29:55Z</dcterms:modified>
</cp:coreProperties>
</file>